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1" r:id="rId7"/>
    <p:sldId id="272" r:id="rId8"/>
    <p:sldId id="270" r:id="rId9"/>
    <p:sldId id="265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726A-E0D9-06A4-EECA-647195B0E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60569-1398-E80B-EA5A-614C307AF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CAA4-39A9-30DE-4CD2-883732C54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A702-C50A-9918-A199-880A8262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49C6E-BC0B-A4B2-1368-91E2B73B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A2B6-BCD6-712D-DA94-09C1A4AF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C1D91-6220-E4C7-76A0-8227B3FD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6F372-46EE-ED85-8297-A19A76AC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B88C-3186-6D99-DDF6-5630763B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B53F-241E-8970-CEAF-84853B4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B19FB-6C0A-3BC5-E0FF-115810766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C005-87B8-329C-3C10-26B39E613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E4F4-6C30-CADC-A1CE-6BCA30FB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1707C-A3F9-66E3-22E8-0656DA07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11C06-EF8E-EF43-B4A5-7480E692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F39-9B93-DD2A-BA62-DD79E5B7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F24CC-5CD7-DF97-66EE-D4F230708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DCE42-19E4-B946-764E-293F6425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EB96-4493-9709-B2E3-9EC14B45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33AC-8591-AFEE-855D-7D03535B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7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07AF-ABD0-BD02-4607-39AC4245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4E5D6-C1CE-0431-8233-DDFA185F5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70D2C-35E5-461D-C5E6-5B5AB12C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3D3BF-B967-CF60-DC54-D8C8EC6F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496D9-9F4B-B1B7-8437-F28B8311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EC6B-6F3D-B0A8-265A-A4BFEE08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8335-C802-C558-2298-40E2AEED4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9F58F-F54F-1CD6-F4F6-DACCDB10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A431B-001D-87C5-344E-23FA506B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6C5A6-031B-68BF-85C8-03F7B7EF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88C67-F4B0-AD2F-01E6-FFEEE0C3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2292-4095-C173-8A61-E04CE737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FF8-628D-0B2A-3CAC-2CCA1DF93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BA92D-961F-A9BC-D802-DB28E30B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F36B1-9EC1-CA7E-1C90-9D3CCFA93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992A9-9FAB-BB13-E321-0EE5565CC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9EEFD-B38E-C4E5-D321-F44D749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F55E-9E2D-0CA0-A1ED-643C8D8B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03D93-5693-F9E4-1C30-42AB406C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9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22C7-A288-903D-4168-8874AD28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D0944-4891-2DC9-D533-DB4E0FE0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D40F3-4420-22BA-4945-54FDD3DC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CC0A0-4153-E543-586E-8C9A195D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59D49-5491-10CA-8B74-07920E71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74C29-3C54-4822-27A9-0E8ECB734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E13F-FFA2-2E3D-152A-902CE1A6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35B6-8BDB-0DF3-6610-B9B8D898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68C5-4184-B57A-B037-8BE65F75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4895D-E9A0-1B07-E950-D92FEF76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8F1F1-DDB1-97A7-05D4-37ECB49F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91873-F305-417E-FB53-9DE5CA06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B300F-0D33-39E2-BF82-C8ABDD5D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89B6-A30A-7B88-78C1-FA39F1D3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A6C5A-FCA0-7DF0-C388-BB7296229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599F-618F-E773-E2DA-EB29BFBF5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0500F-5B36-508E-8032-90A597D4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22ACD-7B2E-E045-529F-F3F73A21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8F35-3579-3F90-A3BD-F6456D90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3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29F44-EA2C-964D-33B8-A850AA9E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56F9-BF87-62E1-0231-6FEB15FDA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924C-7149-6179-FFD0-4569EEC5A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E24B3-358D-5C4F-8BD8-E3B925093B14}" type="datetimeFigureOut">
              <a:rPr lang="en-US" smtClean="0"/>
              <a:t>11/6/22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42951-F280-24ED-E041-08A70338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AB404-141B-5D2F-52FE-6C9B8C8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01161-3BBA-D340-8297-9E90F5CCD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7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CFBEE-349D-E010-2542-7B57991D3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45" y="841491"/>
            <a:ext cx="6412955" cy="257563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b">
            <a:normAutofit fontScale="90000"/>
          </a:bodyPr>
          <a:lstStyle/>
          <a:p>
            <a:pPr algn="l"/>
            <a:r>
              <a:rPr lang="en-US" b="1" dirty="0"/>
              <a:t>WEB PROGRAMMING LAB  </a:t>
            </a:r>
            <a:br>
              <a:rPr lang="en-US" b="1" dirty="0"/>
            </a:br>
            <a:r>
              <a:rPr lang="en-US" b="1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C2E78-F099-7DE5-821A-4F28A4223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164" y="3737974"/>
            <a:ext cx="4167115" cy="1400084"/>
          </a:xfrm>
          <a:solidFill>
            <a:schemeClr val="bg2">
              <a:lumMod val="90000"/>
            </a:schemeClr>
          </a:solidFill>
        </p:spPr>
        <p:txBody>
          <a:bodyPr anchor="t">
            <a:normAutofit/>
          </a:bodyPr>
          <a:lstStyle/>
          <a:p>
            <a:r>
              <a:rPr lang="en-US" dirty="0"/>
              <a:t>MCA 3</a:t>
            </a:r>
            <a:r>
              <a:rPr lang="en-US" baseline="30000" dirty="0"/>
              <a:t>RD</a:t>
            </a:r>
            <a:r>
              <a:rPr lang="en-US" dirty="0"/>
              <a:t> SEMESTER</a:t>
            </a:r>
          </a:p>
          <a:p>
            <a:r>
              <a:rPr lang="en-US" dirty="0"/>
              <a:t>SIKKIM UNIVERSITY</a:t>
            </a:r>
          </a:p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NOV 2022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9E7DE22E-0122-0DD3-A459-9400A4F6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0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5664E-8A91-2B1B-5BB2-5629D369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5" y="201386"/>
            <a:ext cx="7605982" cy="645522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502BD-4D83-176B-313D-DFCA502B4BD6}"/>
              </a:ext>
            </a:extLst>
          </p:cNvPr>
          <p:cNvSpPr txBox="1"/>
          <p:nvPr/>
        </p:nvSpPr>
        <p:spPr>
          <a:xfrm>
            <a:off x="446315" y="1284514"/>
            <a:ext cx="3450771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Write </a:t>
            </a:r>
            <a:r>
              <a:rPr lang="en-US" dirty="0" err="1"/>
              <a:t>javascript</a:t>
            </a:r>
            <a:r>
              <a:rPr lang="en-US" dirty="0"/>
              <a:t> to build a calculator with addition, subtraction, multiplication and division operations.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Modify the calculator include power, </a:t>
            </a:r>
            <a:r>
              <a:rPr lang="en-US" dirty="0" err="1"/>
              <a:t>squareroot</a:t>
            </a:r>
            <a:r>
              <a:rPr lang="en-US" dirty="0"/>
              <a:t>, </a:t>
            </a:r>
            <a:r>
              <a:rPr lang="en-US" dirty="0" err="1"/>
              <a:t>cuberoot</a:t>
            </a:r>
            <a:r>
              <a:rPr lang="en-US" dirty="0"/>
              <a:t> and log operations.</a:t>
            </a:r>
          </a:p>
        </p:txBody>
      </p:sp>
    </p:spTree>
    <p:extLst>
      <p:ext uri="{BB962C8B-B14F-4D97-AF65-F5344CB8AC3E}">
        <p14:creationId xmlns:p14="http://schemas.microsoft.com/office/powerpoint/2010/main" val="355625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787C-81B9-A8D6-D828-67522A1A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5" y="1716541"/>
            <a:ext cx="6820273" cy="279853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F279E-7BF6-FEFB-5816-8520BB0A7F34}"/>
              </a:ext>
            </a:extLst>
          </p:cNvPr>
          <p:cNvSpPr txBox="1"/>
          <p:nvPr/>
        </p:nvSpPr>
        <p:spPr>
          <a:xfrm>
            <a:off x="457200" y="489856"/>
            <a:ext cx="991688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3. Write </a:t>
            </a:r>
            <a:r>
              <a:rPr lang="en-US" dirty="0" err="1"/>
              <a:t>javascript</a:t>
            </a:r>
            <a:r>
              <a:rPr lang="en-US" dirty="0"/>
              <a:t> to sort elements in an array</a:t>
            </a:r>
          </a:p>
        </p:txBody>
      </p:sp>
    </p:spTree>
    <p:extLst>
      <p:ext uri="{BB962C8B-B14F-4D97-AF65-F5344CB8AC3E}">
        <p14:creationId xmlns:p14="http://schemas.microsoft.com/office/powerpoint/2010/main" val="250703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x-min-before">
            <a:extLst>
              <a:ext uri="{FF2B5EF4-FFF2-40B4-BE49-F238E27FC236}">
                <a16:creationId xmlns:a16="http://schemas.microsoft.com/office/drawing/2014/main" id="{00510B02-8DDD-B1BA-4ED2-B2901160E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9"/>
          <a:stretch/>
        </p:blipFill>
        <p:spPr bwMode="auto">
          <a:xfrm>
            <a:off x="5861049" y="457200"/>
            <a:ext cx="6184900" cy="2390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x-min-after">
            <a:extLst>
              <a:ext uri="{FF2B5EF4-FFF2-40B4-BE49-F238E27FC236}">
                <a16:creationId xmlns:a16="http://schemas.microsoft.com/office/drawing/2014/main" id="{5126D6BB-B814-DCC9-EECB-9E5776E8E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7"/>
          <a:stretch/>
        </p:blipFill>
        <p:spPr bwMode="auto">
          <a:xfrm>
            <a:off x="5732463" y="4329113"/>
            <a:ext cx="6184900" cy="2276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519A1-6ACB-3959-50CA-2AE5598BB627}"/>
              </a:ext>
            </a:extLst>
          </p:cNvPr>
          <p:cNvSpPr txBox="1"/>
          <p:nvPr/>
        </p:nvSpPr>
        <p:spPr>
          <a:xfrm>
            <a:off x="6368143" y="87868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CLICKING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43485-C6A0-4C29-EC32-57110B5142D5}"/>
              </a:ext>
            </a:extLst>
          </p:cNvPr>
          <p:cNvSpPr txBox="1"/>
          <p:nvPr/>
        </p:nvSpPr>
        <p:spPr>
          <a:xfrm>
            <a:off x="5732463" y="4007407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4495-8CA3-7571-9CFF-D0E003BCDADF}"/>
              </a:ext>
            </a:extLst>
          </p:cNvPr>
          <p:cNvSpPr txBox="1"/>
          <p:nvPr/>
        </p:nvSpPr>
        <p:spPr>
          <a:xfrm>
            <a:off x="674915" y="2524809"/>
            <a:ext cx="408214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Write </a:t>
            </a:r>
            <a:r>
              <a:rPr lang="en-US" dirty="0" err="1"/>
              <a:t>Javascript</a:t>
            </a:r>
            <a:r>
              <a:rPr lang="en-US" dirty="0"/>
              <a:t> to find maximum and minimum element in a given 1D array </a:t>
            </a:r>
          </a:p>
        </p:txBody>
      </p:sp>
    </p:spTree>
    <p:extLst>
      <p:ext uri="{BB962C8B-B14F-4D97-AF65-F5344CB8AC3E}">
        <p14:creationId xmlns:p14="http://schemas.microsoft.com/office/powerpoint/2010/main" val="376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58AFB96F-A8BD-4AC6-4578-6B06B3BA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4" y="1858963"/>
            <a:ext cx="5534026" cy="485149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A3DCDA-F854-E295-F993-AB4442E282C9}"/>
              </a:ext>
            </a:extLst>
          </p:cNvPr>
          <p:cNvSpPr txBox="1"/>
          <p:nvPr/>
        </p:nvSpPr>
        <p:spPr>
          <a:xfrm>
            <a:off x="438151" y="354370"/>
            <a:ext cx="990327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5. Write </a:t>
            </a:r>
            <a:r>
              <a:rPr lang="en-US" sz="2000" dirty="0" err="1"/>
              <a:t>Javascript</a:t>
            </a:r>
            <a:r>
              <a:rPr lang="en-US" sz="2000" dirty="0"/>
              <a:t> to search an element in a given 1D array using Linear Search technique.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3B6EB-0A40-E7CC-63C4-B98C6EA1E553}"/>
              </a:ext>
            </a:extLst>
          </p:cNvPr>
          <p:cNvSpPr txBox="1"/>
          <p:nvPr/>
        </p:nvSpPr>
        <p:spPr>
          <a:xfrm>
            <a:off x="2514601" y="1461486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B9AFA-67E2-CE05-5FF4-A8DCBC7A03CC}"/>
              </a:ext>
            </a:extLst>
          </p:cNvPr>
          <p:cNvSpPr txBox="1"/>
          <p:nvPr/>
        </p:nvSpPr>
        <p:spPr>
          <a:xfrm>
            <a:off x="8418042" y="1461486"/>
            <a:ext cx="21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process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BC772A2-2727-1553-0E89-50EABC0EA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2" y="1830818"/>
            <a:ext cx="5765312" cy="489371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74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D1F61E4-5991-B696-3D63-7F3F8FA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60" y="1637151"/>
            <a:ext cx="5367440" cy="486647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B9AFA-67E2-CE05-5FF4-A8DCBC7A03CC}"/>
              </a:ext>
            </a:extLst>
          </p:cNvPr>
          <p:cNvSpPr txBox="1"/>
          <p:nvPr/>
        </p:nvSpPr>
        <p:spPr>
          <a:xfrm>
            <a:off x="4909458" y="1158837"/>
            <a:ext cx="153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Search</a:t>
            </a:r>
          </a:p>
        </p:txBody>
      </p:sp>
    </p:spTree>
    <p:extLst>
      <p:ext uri="{BB962C8B-B14F-4D97-AF65-F5344CB8AC3E}">
        <p14:creationId xmlns:p14="http://schemas.microsoft.com/office/powerpoint/2010/main" val="119905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37FF2E-B4D1-55EE-F9C0-5F8A0F6AD8EE}"/>
              </a:ext>
            </a:extLst>
          </p:cNvPr>
          <p:cNvSpPr txBox="1"/>
          <p:nvPr/>
        </p:nvSpPr>
        <p:spPr>
          <a:xfrm>
            <a:off x="438151" y="354370"/>
            <a:ext cx="9903278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6. Write </a:t>
            </a:r>
            <a:r>
              <a:rPr lang="en-US" sz="2000" dirty="0" err="1"/>
              <a:t>Javascript</a:t>
            </a:r>
            <a:r>
              <a:rPr lang="en-US" sz="2000" dirty="0"/>
              <a:t> to sort elements in a given 1D array using Bubble Sort technique.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B567C4-1ABF-247B-0AB8-13555C74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2612578"/>
            <a:ext cx="5456483" cy="355267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E956A70-CDBB-F610-E44D-07CE6E92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2574567"/>
            <a:ext cx="5219700" cy="355267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1D30E-8BB1-0E1B-5510-90A39B16736F}"/>
              </a:ext>
            </a:extLst>
          </p:cNvPr>
          <p:cNvSpPr txBox="1"/>
          <p:nvPr/>
        </p:nvSpPr>
        <p:spPr>
          <a:xfrm>
            <a:off x="2222056" y="220523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Sorting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205B2-D2C0-C58A-487D-FCA96CB2E54B}"/>
              </a:ext>
            </a:extLst>
          </p:cNvPr>
          <p:cNvSpPr txBox="1"/>
          <p:nvPr/>
        </p:nvSpPr>
        <p:spPr>
          <a:xfrm>
            <a:off x="8285399" y="20205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Sorting</a:t>
            </a:r>
          </a:p>
        </p:txBody>
      </p:sp>
    </p:spTree>
    <p:extLst>
      <p:ext uri="{BB962C8B-B14F-4D97-AF65-F5344CB8AC3E}">
        <p14:creationId xmlns:p14="http://schemas.microsoft.com/office/powerpoint/2010/main" val="147384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ubble-Sort-Visualizer.mp4" descr="Bubble-Sort-Visualizer.mp4">
            <a:hlinkClick r:id="" action="ppaction://media"/>
            <a:extLst>
              <a:ext uri="{FF2B5EF4-FFF2-40B4-BE49-F238E27FC236}">
                <a16:creationId xmlns:a16="http://schemas.microsoft.com/office/drawing/2014/main" id="{4C8F6C46-F81D-C0A9-0EAB-3B7530972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141" y="559666"/>
            <a:ext cx="8203293" cy="5760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4EDD4-D431-6341-0CE5-AD5AAFF429FD}"/>
              </a:ext>
            </a:extLst>
          </p:cNvPr>
          <p:cNvSpPr txBox="1"/>
          <p:nvPr/>
        </p:nvSpPr>
        <p:spPr>
          <a:xfrm>
            <a:off x="489857" y="453026"/>
            <a:ext cx="409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Bubble Sort Procedure</a:t>
            </a:r>
          </a:p>
        </p:txBody>
      </p:sp>
    </p:spTree>
    <p:extLst>
      <p:ext uri="{BB962C8B-B14F-4D97-AF65-F5344CB8AC3E}">
        <p14:creationId xmlns:p14="http://schemas.microsoft.com/office/powerpoint/2010/main" val="9551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14" name="Rectangle 7213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C0BE5-CF0F-C41D-E21B-445ED2B9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0" y="2238188"/>
            <a:ext cx="4171994" cy="2380987"/>
          </a:xfr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JAVASCRIPT FORM VALIDATION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216" name="Group 721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217" name="Straight Connector 721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18" name="Rectangle 721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20" name="Rectangle 72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rm Validation - animated GIF by Kris Ellery on Dribbble">
            <a:extLst>
              <a:ext uri="{FF2B5EF4-FFF2-40B4-BE49-F238E27FC236}">
                <a16:creationId xmlns:a16="http://schemas.microsoft.com/office/drawing/2014/main" id="{361823A1-0AD2-7595-2BAC-CFE9E889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4119" y="379900"/>
            <a:ext cx="6745283" cy="594946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FB8C-DC6A-A63B-D5F2-1AA6BEA8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</a:t>
            </a:r>
            <a:br>
              <a:rPr lang="en-IN" sz="4000" b="0" i="0" dirty="0">
                <a:solidFill>
                  <a:srgbClr val="610B38"/>
                </a:solidFill>
                <a:effectLst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1E177-FAAC-02B6-A6A6-981416CC40D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It is important to validate the form submitted by the user because it can have inappropriate values. </a:t>
            </a:r>
          </a:p>
          <a:p>
            <a:pPr algn="just"/>
            <a:endParaRPr lang="en-IN" sz="2000" dirty="0">
              <a:solidFill>
                <a:srgbClr val="333333"/>
              </a:solidFill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So, validation is must to authenticate user.</a:t>
            </a: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JavaScript provides facility to validate the form on the client-side so data processing will be faster than server-side validation. </a:t>
            </a:r>
          </a:p>
          <a:p>
            <a:pPr algn="just"/>
            <a:endParaRPr lang="en-IN" sz="2000" dirty="0">
              <a:solidFill>
                <a:srgbClr val="333333"/>
              </a:solidFill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Most of the web developers prefer JavaScript form validation.</a:t>
            </a: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Through JavaScript, we can validate name, password, email, date, mobile numbers and more fields.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9626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657"/>
            <a:ext cx="10515600" cy="1055915"/>
          </a:xfrm>
        </p:spPr>
        <p:txBody>
          <a:bodyPr>
            <a:no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 EXAMPLE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E2CA-6855-9E99-D7C5-3DCEAF5A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In this example, we are going to validate the name and password. 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The name can’t be empty and password can’t be less than 6 characters long.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Here, we are validating the form on form submit. </a:t>
            </a:r>
          </a:p>
          <a:p>
            <a:endParaRPr lang="en-IN" sz="2000" b="0" i="0" dirty="0">
              <a:solidFill>
                <a:srgbClr val="333333"/>
              </a:solidFill>
              <a:effectLst/>
            </a:endParaRP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The user will not be forwarded to the next page until given values are correct.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88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4140-9A8D-D2B0-F888-99EF02BE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47410"/>
            <a:ext cx="10515600" cy="1325563"/>
          </a:xfrm>
        </p:spPr>
        <p:txBody>
          <a:bodyPr/>
          <a:lstStyle/>
          <a:p>
            <a:r>
              <a:rPr lang="en-US" dirty="0"/>
              <a:t>BASICS OF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18E9-5B16-8290-CED8-FDC6A182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1253331"/>
            <a:ext cx="11375571" cy="533252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JavaScript (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js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) is a light-weight object-oriented programming language which is used by several websites for scripting the webpages.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 It is an interpreted, full-fledged programming language that enables dynamic interactivity on websites when applied to an HTML document.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 It was introduced in the year 1995 for adding programs to the webpages in the Netscape Navigator browser.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Since then, it has been adopted by all other graphical web browsers.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With JavaScript, users can build modern web applications to interact directly without reloading the page every time.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The traditional website uses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js</a:t>
            </a:r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Although, JavaScript has no connectivity with Java programming language.</a:t>
            </a: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 The name was suggested and provided in the times when Java was gaining popularity in the market.</a:t>
            </a:r>
          </a:p>
          <a:p>
            <a:pPr algn="just"/>
            <a:r>
              <a:rPr lang="en-IN" sz="2000" dirty="0">
                <a:solidFill>
                  <a:srgbClr val="333333"/>
                </a:solidFill>
              </a:rPr>
              <a:t> In addition to web browsers, databases such as CouchDB and MongoDB uses JavaScript as their scripting and query language. to provide several forms of interactivity and simplicity.</a:t>
            </a:r>
            <a:endParaRPr lang="en-U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8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0"/>
            <a:ext cx="10515600" cy="1055915"/>
          </a:xfrm>
        </p:spPr>
        <p:txBody>
          <a:bodyPr>
            <a:no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FORM VALIDATION EXAMPLE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FD000-F02E-B410-5798-C1B6EA6A7923}"/>
              </a:ext>
            </a:extLst>
          </p:cNvPr>
          <p:cNvSpPr txBox="1"/>
          <p:nvPr/>
        </p:nvSpPr>
        <p:spPr>
          <a:xfrm>
            <a:off x="157843" y="747500"/>
            <a:ext cx="11876314" cy="600164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&lt;html&gt;</a:t>
            </a:r>
          </a:p>
          <a:p>
            <a:r>
              <a:rPr lang="en-US" sz="1600" dirty="0"/>
              <a:t>&lt;body&gt;</a:t>
            </a:r>
          </a:p>
          <a:p>
            <a:r>
              <a:rPr lang="en-US" sz="1600" dirty="0"/>
              <a:t>&lt;script&gt;  </a:t>
            </a:r>
          </a:p>
          <a:p>
            <a:r>
              <a:rPr lang="en-US" sz="1600" dirty="0"/>
              <a:t>function </a:t>
            </a:r>
            <a:r>
              <a:rPr lang="en-US" sz="1600" dirty="0" err="1"/>
              <a:t>validateform</a:t>
            </a:r>
            <a:r>
              <a:rPr lang="en-US" sz="1600" dirty="0"/>
              <a:t>(){  </a:t>
            </a:r>
          </a:p>
          <a:p>
            <a:r>
              <a:rPr lang="en-US" sz="1600" dirty="0"/>
              <a:t>var name=</a:t>
            </a:r>
            <a:r>
              <a:rPr lang="en-US" sz="1600" dirty="0" err="1"/>
              <a:t>document.myform.name.value</a:t>
            </a:r>
            <a:r>
              <a:rPr lang="en-US" sz="1600" dirty="0"/>
              <a:t>;  </a:t>
            </a:r>
          </a:p>
          <a:p>
            <a:r>
              <a:rPr lang="en-US" sz="1600" dirty="0"/>
              <a:t>var password=</a:t>
            </a:r>
            <a:r>
              <a:rPr lang="en-US" sz="1600" dirty="0" err="1"/>
              <a:t>document.myform.password.value</a:t>
            </a:r>
            <a:r>
              <a:rPr lang="en-US" sz="1600" dirty="0"/>
              <a:t>;  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if (name==null || name==""){  </a:t>
            </a:r>
          </a:p>
          <a:p>
            <a:r>
              <a:rPr lang="en-US" sz="1600" dirty="0"/>
              <a:t>  alert("Name can't be blank");  </a:t>
            </a:r>
          </a:p>
          <a:p>
            <a:r>
              <a:rPr lang="en-US" sz="1600" dirty="0"/>
              <a:t>  return false;  </a:t>
            </a:r>
          </a:p>
          <a:p>
            <a:r>
              <a:rPr lang="en-US" sz="1600" dirty="0"/>
              <a:t>}else if(</a:t>
            </a:r>
            <a:r>
              <a:rPr lang="en-US" sz="1600" dirty="0" err="1"/>
              <a:t>password.length</a:t>
            </a:r>
            <a:r>
              <a:rPr lang="en-US" sz="1600" dirty="0"/>
              <a:t>&lt;6){  </a:t>
            </a:r>
          </a:p>
          <a:p>
            <a:r>
              <a:rPr lang="en-US" sz="1600" dirty="0"/>
              <a:t>  alert("Password must be at least 6 characters long.");  </a:t>
            </a:r>
          </a:p>
          <a:p>
            <a:r>
              <a:rPr lang="en-US" sz="1600" dirty="0"/>
              <a:t>  return false;  </a:t>
            </a:r>
          </a:p>
          <a:p>
            <a:r>
              <a:rPr lang="en-US" sz="1600" dirty="0"/>
              <a:t>  }  </a:t>
            </a:r>
          </a:p>
          <a:p>
            <a:r>
              <a:rPr lang="en-US" sz="1600" dirty="0"/>
              <a:t>}  </a:t>
            </a:r>
          </a:p>
          <a:p>
            <a:r>
              <a:rPr lang="en-US" sz="1600" dirty="0"/>
              <a:t>&lt;/script&gt;  </a:t>
            </a:r>
          </a:p>
          <a:p>
            <a:r>
              <a:rPr lang="en-US" sz="1600" dirty="0"/>
              <a:t>&lt;body&gt;  </a:t>
            </a:r>
          </a:p>
          <a:p>
            <a:r>
              <a:rPr lang="en-US" sz="1600" dirty="0"/>
              <a:t>&lt;form name="</a:t>
            </a:r>
            <a:r>
              <a:rPr lang="en-US" sz="1600" dirty="0" err="1"/>
              <a:t>myform</a:t>
            </a:r>
            <a:r>
              <a:rPr lang="en-US" sz="1600" dirty="0"/>
              <a:t>" method="post" action="http://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</a:t>
            </a:r>
            <a:r>
              <a:rPr lang="en-US" sz="1600" dirty="0" err="1"/>
              <a:t>valid.jsp</a:t>
            </a:r>
            <a:r>
              <a:rPr lang="en-US" sz="1600" dirty="0"/>
              <a:t>" </a:t>
            </a:r>
            <a:r>
              <a:rPr lang="en-US" sz="1600" dirty="0" err="1"/>
              <a:t>onsubmit</a:t>
            </a:r>
            <a:r>
              <a:rPr lang="en-US" sz="1600" dirty="0"/>
              <a:t>="return </a:t>
            </a:r>
            <a:r>
              <a:rPr lang="en-US" sz="1600" dirty="0" err="1"/>
              <a:t>validateform</a:t>
            </a:r>
            <a:r>
              <a:rPr lang="en-US" sz="1600" dirty="0"/>
              <a:t>()" &gt;  </a:t>
            </a:r>
          </a:p>
          <a:p>
            <a:r>
              <a:rPr lang="en-US" sz="1600" dirty="0"/>
              <a:t>Name: &lt;input type="text" name="name"&gt;&lt;</a:t>
            </a:r>
            <a:r>
              <a:rPr lang="en-US" sz="1600" dirty="0" err="1"/>
              <a:t>br</a:t>
            </a:r>
            <a:r>
              <a:rPr lang="en-US" sz="1600" dirty="0"/>
              <a:t>/&gt;  </a:t>
            </a:r>
          </a:p>
          <a:p>
            <a:r>
              <a:rPr lang="en-US" sz="1600" dirty="0"/>
              <a:t>Password: &lt;input type="password" name="password"&gt;&lt;</a:t>
            </a:r>
            <a:r>
              <a:rPr lang="en-US" sz="1600" dirty="0" err="1"/>
              <a:t>br</a:t>
            </a:r>
            <a:r>
              <a:rPr lang="en-US" sz="1600" dirty="0"/>
              <a:t>/&gt;  </a:t>
            </a:r>
          </a:p>
          <a:p>
            <a:r>
              <a:rPr lang="en-US" sz="1600" dirty="0"/>
              <a:t>&lt;input type="submit" value="register"&gt;  </a:t>
            </a:r>
          </a:p>
          <a:p>
            <a:r>
              <a:rPr lang="en-US" sz="1600" dirty="0"/>
              <a:t>&lt;/form&gt;  </a:t>
            </a:r>
          </a:p>
          <a:p>
            <a:r>
              <a:rPr lang="en-US" sz="1600" dirty="0"/>
              <a:t>&lt;/body&gt;</a:t>
            </a:r>
          </a:p>
          <a:p>
            <a:r>
              <a:rPr lang="en-US" sz="1600" dirty="0"/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4299B-8B9D-BAFB-CE07-E7577ADD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921" y="1608365"/>
            <a:ext cx="4000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0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4A86-2667-296A-E637-FE9D7A64D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47" y="1537607"/>
            <a:ext cx="1964871" cy="2754085"/>
          </a:xfrm>
        </p:spPr>
        <p:txBody>
          <a:bodyPr>
            <a:noAutofit/>
          </a:bodyPr>
          <a:lstStyle/>
          <a:p>
            <a:r>
              <a:rPr lang="en-IN" sz="2800" b="0" i="0" dirty="0">
                <a:solidFill>
                  <a:srgbClr val="610B38"/>
                </a:solidFill>
                <a:effectLst/>
              </a:rPr>
              <a:t>JAVASCRIPT RETYPE PASSWORD FORM EXAMPLE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FD000-F02E-B410-5798-C1B6EA6A7923}"/>
              </a:ext>
            </a:extLst>
          </p:cNvPr>
          <p:cNvSpPr txBox="1"/>
          <p:nvPr/>
        </p:nvSpPr>
        <p:spPr>
          <a:xfrm>
            <a:off x="2218418" y="181957"/>
            <a:ext cx="9835243" cy="6494085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&lt;!DOCTYPE html&gt;</a:t>
            </a:r>
          </a:p>
          <a:p>
            <a:r>
              <a:rPr lang="en-US" sz="1600" dirty="0"/>
              <a:t>&lt;html&gt;</a:t>
            </a:r>
          </a:p>
          <a:p>
            <a:r>
              <a:rPr lang="en-US" sz="1600" dirty="0"/>
              <a:t>&lt;head&gt;</a:t>
            </a:r>
          </a:p>
          <a:p>
            <a:r>
              <a:rPr lang="en-US" sz="1600" dirty="0"/>
              <a:t>&lt;script type="text/</a:t>
            </a:r>
            <a:r>
              <a:rPr lang="en-US" sz="1600" dirty="0" err="1"/>
              <a:t>javascript</a:t>
            </a:r>
            <a:r>
              <a:rPr lang="en-US" sz="1600" dirty="0"/>
              <a:t>"&gt;</a:t>
            </a:r>
          </a:p>
          <a:p>
            <a:r>
              <a:rPr lang="en-US" sz="1600" dirty="0"/>
              <a:t>function </a:t>
            </a:r>
            <a:r>
              <a:rPr lang="en-US" sz="1600" dirty="0" err="1"/>
              <a:t>matchpass</a:t>
            </a:r>
            <a:r>
              <a:rPr lang="en-US" sz="1600" dirty="0"/>
              <a:t>(){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firstpassword</a:t>
            </a:r>
            <a:r>
              <a:rPr lang="en-US" sz="1600" dirty="0"/>
              <a:t>=document.f1.password.value;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secondpassword</a:t>
            </a:r>
            <a:r>
              <a:rPr lang="en-US" sz="1600" dirty="0"/>
              <a:t>=document.f1.password2.value;</a:t>
            </a:r>
          </a:p>
          <a:p>
            <a:endParaRPr lang="en-US" sz="1600" dirty="0"/>
          </a:p>
          <a:p>
            <a:r>
              <a:rPr lang="en-US" sz="1600" dirty="0"/>
              <a:t>if(</a:t>
            </a:r>
            <a:r>
              <a:rPr lang="en-US" sz="1600" dirty="0" err="1"/>
              <a:t>firstpassword</a:t>
            </a:r>
            <a:r>
              <a:rPr lang="en-US" sz="1600" dirty="0"/>
              <a:t>==</a:t>
            </a:r>
            <a:r>
              <a:rPr lang="en-US" sz="1600" dirty="0" err="1"/>
              <a:t>secondpassword</a:t>
            </a:r>
            <a:r>
              <a:rPr lang="en-US" sz="1600" dirty="0"/>
              <a:t>){</a:t>
            </a:r>
          </a:p>
          <a:p>
            <a:r>
              <a:rPr lang="en-US" sz="1600" dirty="0"/>
              <a:t>return true;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else{</a:t>
            </a:r>
          </a:p>
          <a:p>
            <a:r>
              <a:rPr lang="en-US" sz="1600" dirty="0"/>
              <a:t>alert("password must be same!");</a:t>
            </a:r>
          </a:p>
          <a:p>
            <a:r>
              <a:rPr lang="en-US" sz="1600" dirty="0"/>
              <a:t>return false;</a:t>
            </a:r>
          </a:p>
          <a:p>
            <a:r>
              <a:rPr lang="en-US" sz="1600" dirty="0"/>
              <a:t>}}</a:t>
            </a:r>
          </a:p>
          <a:p>
            <a:r>
              <a:rPr lang="en-US" sz="1600" dirty="0"/>
              <a:t>&lt;/script&gt;</a:t>
            </a:r>
          </a:p>
          <a:p>
            <a:r>
              <a:rPr lang="en-US" sz="1600" dirty="0"/>
              <a:t>&lt;/head&gt;</a:t>
            </a:r>
          </a:p>
          <a:p>
            <a:r>
              <a:rPr lang="en-US" sz="1600" dirty="0"/>
              <a:t>&lt;body&gt;</a:t>
            </a:r>
          </a:p>
          <a:p>
            <a:endParaRPr lang="en-US" sz="1600" dirty="0"/>
          </a:p>
          <a:p>
            <a:r>
              <a:rPr lang="en-US" sz="1600" dirty="0"/>
              <a:t>&lt;form name="f1" action="http://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</a:t>
            </a:r>
            <a:r>
              <a:rPr lang="en-US" sz="1600" dirty="0" err="1"/>
              <a:t>valid.jsp</a:t>
            </a:r>
            <a:r>
              <a:rPr lang="en-US" sz="1600" dirty="0"/>
              <a:t>" </a:t>
            </a:r>
            <a:r>
              <a:rPr lang="en-US" sz="1600" dirty="0" err="1"/>
              <a:t>onsubmit</a:t>
            </a:r>
            <a:r>
              <a:rPr lang="en-US" sz="1600" dirty="0"/>
              <a:t>="return </a:t>
            </a:r>
            <a:r>
              <a:rPr lang="en-US" sz="1600" dirty="0" err="1"/>
              <a:t>matchpass</a:t>
            </a:r>
            <a:r>
              <a:rPr lang="en-US" sz="1600" dirty="0"/>
              <a:t>()"&gt;</a:t>
            </a:r>
          </a:p>
          <a:p>
            <a:r>
              <a:rPr lang="en-US" sz="1600" dirty="0"/>
              <a:t>Password:&lt;input type="password" name="password" /&gt;&lt;</a:t>
            </a:r>
            <a:r>
              <a:rPr lang="en-US" sz="1600" dirty="0" err="1"/>
              <a:t>br</a:t>
            </a:r>
            <a:r>
              <a:rPr lang="en-US" sz="1600" dirty="0"/>
              <a:t>/&gt;</a:t>
            </a:r>
          </a:p>
          <a:p>
            <a:r>
              <a:rPr lang="en-US" sz="1600" dirty="0"/>
              <a:t>Re-enter Password:&lt;input type="password" name="password2"/&gt;&lt;</a:t>
            </a:r>
            <a:r>
              <a:rPr lang="en-US" sz="1600" dirty="0" err="1"/>
              <a:t>br</a:t>
            </a:r>
            <a:r>
              <a:rPr lang="en-US" sz="1600" dirty="0"/>
              <a:t>/&gt;</a:t>
            </a:r>
          </a:p>
          <a:p>
            <a:r>
              <a:rPr lang="en-US" sz="1600" dirty="0"/>
              <a:t>&lt;input type="submit"&gt;</a:t>
            </a:r>
          </a:p>
          <a:p>
            <a:r>
              <a:rPr lang="en-US" sz="1600" dirty="0"/>
              <a:t>&lt;/form&gt;</a:t>
            </a:r>
          </a:p>
          <a:p>
            <a:r>
              <a:rPr lang="en-US" sz="1600" dirty="0"/>
              <a:t>&lt;/body&gt;</a:t>
            </a:r>
          </a:p>
          <a:p>
            <a:r>
              <a:rPr lang="en-US" sz="1600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E8DBC-73ED-D7C9-9D74-8C104803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193" y="508907"/>
            <a:ext cx="41021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05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382-6A64-B854-1EEE-F63922A6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1"/>
            <a:ext cx="10515600" cy="592454"/>
          </a:xfrm>
        </p:spPr>
        <p:txBody>
          <a:bodyPr>
            <a:normAutofit/>
          </a:bodyPr>
          <a:lstStyle/>
          <a:p>
            <a:r>
              <a:rPr lang="en-IN" sz="2800" b="0" i="0" dirty="0">
                <a:solidFill>
                  <a:srgbClr val="610B38"/>
                </a:solidFill>
                <a:effectLst/>
                <a:latin typeface="erdana"/>
              </a:rPr>
              <a:t>JavaScript Number Validation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7F902-16A5-1486-4A68-5A6759E8C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0A765-FA44-2D3E-A262-0CCBF16ECEC0}"/>
              </a:ext>
            </a:extLst>
          </p:cNvPr>
          <p:cNvSpPr txBox="1"/>
          <p:nvPr/>
        </p:nvSpPr>
        <p:spPr>
          <a:xfrm>
            <a:off x="163286" y="592454"/>
            <a:ext cx="11854543" cy="618630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&lt;script&gt;</a:t>
            </a:r>
          </a:p>
          <a:p>
            <a:r>
              <a:rPr lang="en-US" dirty="0"/>
              <a:t>function validate(){</a:t>
            </a:r>
          </a:p>
          <a:p>
            <a:r>
              <a:rPr lang="en-US" dirty="0"/>
              <a:t>var num=</a:t>
            </a:r>
            <a:r>
              <a:rPr lang="en-US" dirty="0" err="1"/>
              <a:t>document.myform.num.value</a:t>
            </a:r>
            <a:r>
              <a:rPr lang="en-US" dirty="0"/>
              <a:t>;</a:t>
            </a:r>
          </a:p>
          <a:p>
            <a:r>
              <a:rPr lang="en-US" dirty="0"/>
              <a:t>if (</a:t>
            </a:r>
            <a:r>
              <a:rPr lang="en-US" dirty="0" err="1"/>
              <a:t>isNaN</a:t>
            </a:r>
            <a:r>
              <a:rPr lang="en-US" dirty="0"/>
              <a:t>(num)){</a:t>
            </a:r>
          </a:p>
          <a:p>
            <a:r>
              <a:rPr lang="en-US" dirty="0"/>
              <a:t> 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numloc</a:t>
            </a:r>
            <a:r>
              <a:rPr lang="en-US" dirty="0"/>
              <a:t>").</a:t>
            </a:r>
            <a:r>
              <a:rPr lang="en-US" dirty="0" err="1"/>
              <a:t>innerHTML</a:t>
            </a:r>
            <a:r>
              <a:rPr lang="en-US" dirty="0"/>
              <a:t>="Enter Numeric value only";</a:t>
            </a:r>
          </a:p>
          <a:p>
            <a:r>
              <a:rPr lang="en-US" dirty="0"/>
              <a:t>  return false;</a:t>
            </a:r>
          </a:p>
          <a:p>
            <a:r>
              <a:rPr lang="en-US" dirty="0"/>
              <a:t>}else{</a:t>
            </a:r>
          </a:p>
          <a:p>
            <a:r>
              <a:rPr lang="en-US" dirty="0"/>
              <a:t>  return true;</a:t>
            </a:r>
          </a:p>
          <a:p>
            <a:r>
              <a:rPr lang="en-US" dirty="0"/>
              <a:t>  }}</a:t>
            </a:r>
          </a:p>
          <a:p>
            <a:r>
              <a:rPr lang="en-US" dirty="0"/>
              <a:t>&lt;/script&gt;</a:t>
            </a:r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r>
              <a:rPr lang="en-US" dirty="0"/>
              <a:t>&lt;body&gt;</a:t>
            </a:r>
          </a:p>
          <a:p>
            <a:r>
              <a:rPr lang="en-US" dirty="0"/>
              <a:t>&lt;form name="</a:t>
            </a:r>
            <a:r>
              <a:rPr lang="en-US" dirty="0" err="1"/>
              <a:t>myform</a:t>
            </a:r>
            <a:r>
              <a:rPr lang="en-US" dirty="0"/>
              <a:t>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validate()" &gt;</a:t>
            </a:r>
          </a:p>
          <a:p>
            <a:r>
              <a:rPr lang="en-US" dirty="0"/>
              <a:t>Number: &lt;input type="text" name="num"&gt;&lt;span id="</a:t>
            </a:r>
            <a:r>
              <a:rPr lang="en-US" dirty="0" err="1"/>
              <a:t>numloc</a:t>
            </a:r>
            <a:r>
              <a:rPr lang="en-US" dirty="0"/>
              <a:t>"&gt;&lt;/span&gt;&lt;</a:t>
            </a:r>
            <a:r>
              <a:rPr lang="en-US" dirty="0" err="1"/>
              <a:t>br</a:t>
            </a:r>
            <a:r>
              <a:rPr lang="en-US" dirty="0"/>
              <a:t>/&gt;</a:t>
            </a:r>
          </a:p>
          <a:p>
            <a:r>
              <a:rPr lang="en-US" dirty="0"/>
              <a:t>&lt;input type="submit" value="submit"&gt;</a:t>
            </a:r>
          </a:p>
          <a:p>
            <a:r>
              <a:rPr lang="en-US" dirty="0"/>
              <a:t>&lt;/form&gt;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F4-F3DA-1400-2533-E640008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228" y="874192"/>
            <a:ext cx="3454400" cy="78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310D0-DF67-07B4-9BC6-B3C5D9BACD5B}"/>
              </a:ext>
            </a:extLst>
          </p:cNvPr>
          <p:cNvSpPr txBox="1"/>
          <p:nvPr/>
        </p:nvSpPr>
        <p:spPr>
          <a:xfrm>
            <a:off x="8719457" y="3077964"/>
            <a:ext cx="312057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Let's validate the 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inter-regular"/>
              </a:rPr>
              <a:t>textfield</a:t>
            </a:r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 for numeric value only. Here, we are using </a:t>
            </a:r>
            <a:r>
              <a:rPr lang="en-IN" b="0" i="0" dirty="0" err="1">
                <a:solidFill>
                  <a:srgbClr val="333333"/>
                </a:solidFill>
                <a:effectLst/>
                <a:latin typeface="inter-regular"/>
              </a:rPr>
              <a:t>isNaN</a:t>
            </a:r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()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0830-1CB8-5E93-F172-494FAE37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</a:rPr>
              <a:t>JavaScript validation with image</a:t>
            </a:r>
            <a:br>
              <a:rPr lang="en-IN" sz="4000" b="0" i="0" dirty="0">
                <a:solidFill>
                  <a:srgbClr val="610B38"/>
                </a:solidFill>
                <a:effectLst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81E6F-C63B-0462-97E2-FD83130B8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253331"/>
            <a:ext cx="11299372" cy="5397840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Let’s see an interactive JavaScript form validation example that displays correct and incorrect image if input is correct or incorrect.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1E861-8643-4398-7691-39B15AB6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0" y="2762250"/>
            <a:ext cx="3848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C51C-D72D-54E3-D3D4-E592B797C28D}"/>
              </a:ext>
            </a:extLst>
          </p:cNvPr>
          <p:cNvSpPr txBox="1"/>
          <p:nvPr/>
        </p:nvSpPr>
        <p:spPr>
          <a:xfrm>
            <a:off x="130627" y="407189"/>
            <a:ext cx="11919859" cy="62478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&lt;html&gt;</a:t>
            </a:r>
          </a:p>
          <a:p>
            <a:r>
              <a:rPr lang="en-US" sz="1600" dirty="0"/>
              <a:t>&lt;body&gt;</a:t>
            </a:r>
          </a:p>
          <a:p>
            <a:r>
              <a:rPr lang="en-US" sz="1600" dirty="0"/>
              <a:t>&lt;script type="text/</a:t>
            </a:r>
            <a:r>
              <a:rPr lang="en-US" sz="1600" dirty="0" err="1"/>
              <a:t>javascript</a:t>
            </a:r>
            <a:r>
              <a:rPr lang="en-US" sz="1600" dirty="0"/>
              <a:t>"&gt;  </a:t>
            </a:r>
          </a:p>
          <a:p>
            <a:r>
              <a:rPr lang="en-US" sz="1600" dirty="0"/>
              <a:t>function validate(){  </a:t>
            </a:r>
          </a:p>
          <a:p>
            <a:r>
              <a:rPr lang="en-US" sz="1600" dirty="0"/>
              <a:t>var name=document.f1.name.value;  </a:t>
            </a:r>
          </a:p>
          <a:p>
            <a:r>
              <a:rPr lang="en-US" sz="1600" dirty="0"/>
              <a:t>var </a:t>
            </a:r>
            <a:r>
              <a:rPr lang="en-US" sz="1600" dirty="0" err="1"/>
              <a:t>passwordlength</a:t>
            </a:r>
            <a:r>
              <a:rPr lang="en-US" sz="1600" dirty="0"/>
              <a:t>=document.f1.password.value.length;  </a:t>
            </a:r>
          </a:p>
          <a:p>
            <a:r>
              <a:rPr lang="en-US" sz="1600" dirty="0"/>
              <a:t>var status=false;  </a:t>
            </a:r>
          </a:p>
          <a:p>
            <a:r>
              <a:rPr lang="en-US" sz="1600" dirty="0"/>
              <a:t>if(name==""){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namelocation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  </a:t>
            </a:r>
          </a:p>
          <a:p>
            <a:r>
              <a:rPr lang="en-US" sz="1600" dirty="0"/>
              <a:t>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unchecked.gif</a:t>
            </a:r>
            <a:r>
              <a:rPr lang="en-US" sz="1600" dirty="0"/>
              <a:t>'/&gt; Please enter your name";  </a:t>
            </a:r>
          </a:p>
          <a:p>
            <a:r>
              <a:rPr lang="en-US" sz="1600" dirty="0"/>
              <a:t>status=false;</a:t>
            </a:r>
          </a:p>
          <a:p>
            <a:r>
              <a:rPr lang="en-US" sz="1600" dirty="0"/>
              <a:t>}else{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namelocation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checked.gif</a:t>
            </a:r>
            <a:r>
              <a:rPr lang="en-US" sz="1600" dirty="0"/>
              <a:t>'/&gt;";  </a:t>
            </a:r>
          </a:p>
          <a:p>
            <a:r>
              <a:rPr lang="en-US" sz="1600" dirty="0"/>
              <a:t>status=true;</a:t>
            </a:r>
          </a:p>
          <a:p>
            <a:r>
              <a:rPr lang="en-US" sz="1600" dirty="0"/>
              <a:t>}  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if(</a:t>
            </a:r>
            <a:r>
              <a:rPr lang="en-US" sz="1600" dirty="0" err="1"/>
              <a:t>passwordlength</a:t>
            </a:r>
            <a:r>
              <a:rPr lang="en-US" sz="1600" dirty="0"/>
              <a:t>&lt;6){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passwordlocation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  </a:t>
            </a:r>
          </a:p>
          <a:p>
            <a:r>
              <a:rPr lang="en-US" sz="1600" dirty="0"/>
              <a:t>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unchecked.gif</a:t>
            </a:r>
            <a:r>
              <a:rPr lang="en-US" sz="1600" dirty="0"/>
              <a:t>'/&gt; Password must be greater than 6";  </a:t>
            </a:r>
          </a:p>
          <a:p>
            <a:r>
              <a:rPr lang="en-US" sz="1600" dirty="0"/>
              <a:t>status=false; </a:t>
            </a:r>
          </a:p>
          <a:p>
            <a:r>
              <a:rPr lang="en-US" sz="1600" dirty="0"/>
              <a:t>}else{  </a:t>
            </a:r>
          </a:p>
          <a:p>
            <a:r>
              <a:rPr lang="en-US" sz="1600" dirty="0" err="1"/>
              <a:t>document.getElementById</a:t>
            </a:r>
            <a:r>
              <a:rPr lang="en-US" sz="1600" dirty="0"/>
              <a:t>("</a:t>
            </a:r>
            <a:r>
              <a:rPr lang="en-US" sz="1600" dirty="0" err="1"/>
              <a:t>passwordlocation</a:t>
            </a:r>
            <a:r>
              <a:rPr lang="en-US" sz="1600" dirty="0"/>
              <a:t>").</a:t>
            </a:r>
            <a:r>
              <a:rPr lang="en-US" sz="1600" dirty="0" err="1"/>
              <a:t>innerHTML</a:t>
            </a:r>
            <a:r>
              <a:rPr lang="en-US" sz="1600" dirty="0"/>
              <a:t>=" 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='http://</a:t>
            </a:r>
            <a:r>
              <a:rPr lang="en-US" sz="1600" dirty="0" err="1"/>
              <a:t>www.javatpoint.com</a:t>
            </a:r>
            <a:r>
              <a:rPr lang="en-US" sz="1600" dirty="0"/>
              <a:t>/</a:t>
            </a:r>
            <a:r>
              <a:rPr lang="en-US" sz="1600" dirty="0" err="1"/>
              <a:t>javascriptpages</a:t>
            </a:r>
            <a:r>
              <a:rPr lang="en-US" sz="1600" dirty="0"/>
              <a:t>/images/</a:t>
            </a:r>
            <a:r>
              <a:rPr lang="en-US" sz="1600" dirty="0" err="1"/>
              <a:t>checked.gif</a:t>
            </a:r>
            <a:r>
              <a:rPr lang="en-US" sz="1600" dirty="0"/>
              <a:t>'/&gt;";  </a:t>
            </a:r>
          </a:p>
          <a:p>
            <a:r>
              <a:rPr lang="en-US" sz="1600" dirty="0"/>
              <a:t>}   </a:t>
            </a:r>
          </a:p>
          <a:p>
            <a:r>
              <a:rPr lang="en-US" sz="1600" dirty="0"/>
              <a:t>return status;  </a:t>
            </a:r>
          </a:p>
          <a:p>
            <a:r>
              <a:rPr lang="en-US" sz="1600" dirty="0"/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333292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C51C-D72D-54E3-D3D4-E592B797C28D}"/>
              </a:ext>
            </a:extLst>
          </p:cNvPr>
          <p:cNvSpPr txBox="1"/>
          <p:nvPr/>
        </p:nvSpPr>
        <p:spPr>
          <a:xfrm>
            <a:off x="348344" y="1164771"/>
            <a:ext cx="10678885" cy="424731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&lt;/script&gt;  </a:t>
            </a:r>
          </a:p>
          <a:p>
            <a:r>
              <a:rPr lang="en-US" dirty="0"/>
              <a:t>&lt;form name="f1"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validate()"&gt;  </a:t>
            </a:r>
          </a:p>
          <a:p>
            <a:r>
              <a:rPr lang="en-US" dirty="0"/>
              <a:t>&lt;table&gt;</a:t>
            </a:r>
          </a:p>
          <a:p>
            <a:r>
              <a:rPr lang="en-US" dirty="0"/>
              <a:t>&lt;tr&gt;&lt;td&gt;Name:&lt;/td&gt;&lt;td&gt;&lt;input type="text" name="name"/&gt;  </a:t>
            </a:r>
          </a:p>
          <a:p>
            <a:r>
              <a:rPr lang="en-US" dirty="0"/>
              <a:t>&lt;span id="</a:t>
            </a:r>
            <a:r>
              <a:rPr lang="en-US" dirty="0" err="1"/>
              <a:t>namelocation</a:t>
            </a:r>
            <a:r>
              <a:rPr lang="en-US" dirty="0"/>
              <a:t>" style="</a:t>
            </a:r>
            <a:r>
              <a:rPr lang="en-US" dirty="0" err="1"/>
              <a:t>color:red</a:t>
            </a:r>
            <a:r>
              <a:rPr lang="en-US" dirty="0"/>
              <a:t>"&gt;&lt;/span&gt;&lt;/td&gt;&lt;/tr&gt; </a:t>
            </a:r>
          </a:p>
          <a:p>
            <a:r>
              <a:rPr lang="en-US" dirty="0"/>
              <a:t>&lt;tr&gt;&lt;td&gt;Password:&lt;/td&gt;&lt;td&gt;&lt;input type="password" name="password"/&gt;  </a:t>
            </a:r>
          </a:p>
          <a:p>
            <a:r>
              <a:rPr lang="en-US" dirty="0"/>
              <a:t>&lt;span id="</a:t>
            </a:r>
            <a:r>
              <a:rPr lang="en-US" dirty="0" err="1"/>
              <a:t>passwordlocation</a:t>
            </a:r>
            <a:r>
              <a:rPr lang="en-US" dirty="0"/>
              <a:t>" style="</a:t>
            </a:r>
            <a:r>
              <a:rPr lang="en-US" dirty="0" err="1"/>
              <a:t>color:red</a:t>
            </a:r>
            <a:r>
              <a:rPr lang="en-US" dirty="0"/>
              <a:t>"&gt;&lt;/span&gt;&lt;/td&gt;&lt;/tr&gt;</a:t>
            </a:r>
          </a:p>
          <a:p>
            <a:r>
              <a:rPr lang="en-US" dirty="0"/>
              <a:t>&lt;tr&gt;&lt;td </a:t>
            </a:r>
            <a:r>
              <a:rPr lang="en-US" dirty="0" err="1"/>
              <a:t>colspan</a:t>
            </a:r>
            <a:r>
              <a:rPr lang="en-US" dirty="0"/>
              <a:t>="2"&gt;&lt;input type="submit" value="register"/&gt;  &lt;/td&gt;&lt;/tr&gt;</a:t>
            </a:r>
          </a:p>
          <a:p>
            <a:r>
              <a:rPr lang="en-US" dirty="0"/>
              <a:t>&lt;/table&gt;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1AF5C-147E-598C-0795-0BEAEFCC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JavaScript email validation</a:t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A284-F2A0-B526-B921-41D3D96935D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b="0" i="0" dirty="0">
                <a:effectLst/>
              </a:rPr>
              <a:t>We can validate the email by the help of JavaScript.</a:t>
            </a:r>
          </a:p>
          <a:p>
            <a:pPr algn="just"/>
            <a:r>
              <a:rPr lang="en-IN" sz="2000" b="0" i="0" dirty="0">
                <a:effectLst/>
              </a:rPr>
              <a:t>There are many criteria that need to be follow to validate the email id such as: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email id must contain the @ and . character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There must be at least one character before and after the @.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effectLst/>
              </a:rPr>
              <a:t>There must be at least two characters after . (dot).</a:t>
            </a:r>
          </a:p>
          <a:p>
            <a:pPr algn="just"/>
            <a:r>
              <a:rPr lang="en-IN" sz="2000" b="0" i="0" dirty="0">
                <a:effectLst/>
              </a:rPr>
              <a:t>Let's see the simple example to validate the email field.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879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FBB11-0EBB-60FF-B5CD-7177857021C6}"/>
              </a:ext>
            </a:extLst>
          </p:cNvPr>
          <p:cNvSpPr txBox="1"/>
          <p:nvPr/>
        </p:nvSpPr>
        <p:spPr>
          <a:xfrm>
            <a:off x="304799" y="119743"/>
            <a:ext cx="11756571" cy="646330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&lt;script&gt;  </a:t>
            </a:r>
          </a:p>
          <a:p>
            <a:r>
              <a:rPr lang="en-US" dirty="0"/>
              <a:t>function </a:t>
            </a:r>
            <a:r>
              <a:rPr lang="en-US" dirty="0" err="1"/>
              <a:t>validateemail</a:t>
            </a:r>
            <a:r>
              <a:rPr lang="en-US" dirty="0"/>
              <a:t>()  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var x=</a:t>
            </a:r>
            <a:r>
              <a:rPr lang="en-US" dirty="0" err="1"/>
              <a:t>document.myform.email.value</a:t>
            </a:r>
            <a:r>
              <a:rPr lang="en-US" dirty="0"/>
              <a:t>;  </a:t>
            </a:r>
          </a:p>
          <a:p>
            <a:r>
              <a:rPr lang="en-US" dirty="0"/>
              <a:t>var </a:t>
            </a:r>
            <a:r>
              <a:rPr lang="en-US" dirty="0" err="1"/>
              <a:t>atposition</a:t>
            </a:r>
            <a:r>
              <a:rPr lang="en-US" dirty="0"/>
              <a:t>=</a:t>
            </a:r>
            <a:r>
              <a:rPr lang="en-US" dirty="0" err="1"/>
              <a:t>x.indexOf</a:t>
            </a:r>
            <a:r>
              <a:rPr lang="en-US" dirty="0"/>
              <a:t>("@");  </a:t>
            </a:r>
          </a:p>
          <a:p>
            <a:r>
              <a:rPr lang="en-US" dirty="0"/>
              <a:t>var </a:t>
            </a:r>
            <a:r>
              <a:rPr lang="en-US" dirty="0" err="1"/>
              <a:t>dotposition</a:t>
            </a:r>
            <a:r>
              <a:rPr lang="en-US" dirty="0"/>
              <a:t>=</a:t>
            </a:r>
            <a:r>
              <a:rPr lang="en-US" dirty="0" err="1"/>
              <a:t>x.lastIndexOf</a:t>
            </a:r>
            <a:r>
              <a:rPr lang="en-US" dirty="0"/>
              <a:t>(".");  </a:t>
            </a:r>
          </a:p>
          <a:p>
            <a:r>
              <a:rPr lang="en-US" dirty="0"/>
              <a:t>if (</a:t>
            </a:r>
            <a:r>
              <a:rPr lang="en-US" dirty="0" err="1"/>
              <a:t>atposition</a:t>
            </a:r>
            <a:r>
              <a:rPr lang="en-US" dirty="0"/>
              <a:t>&lt;1 || </a:t>
            </a:r>
            <a:r>
              <a:rPr lang="en-US" dirty="0" err="1"/>
              <a:t>dotposition</a:t>
            </a:r>
            <a:r>
              <a:rPr lang="en-US" dirty="0"/>
              <a:t>&lt;atposition+2 || dotposition+2&gt;=</a:t>
            </a:r>
            <a:r>
              <a:rPr lang="en-US" dirty="0" err="1"/>
              <a:t>x.length</a:t>
            </a:r>
            <a:r>
              <a:rPr lang="en-US" dirty="0"/>
              <a:t>){  </a:t>
            </a:r>
          </a:p>
          <a:p>
            <a:r>
              <a:rPr lang="en-US" dirty="0"/>
              <a:t>  alert("Please enter a valid e-mail address \n </a:t>
            </a:r>
            <a:r>
              <a:rPr lang="en-US" dirty="0" err="1"/>
              <a:t>atpostion</a:t>
            </a:r>
            <a:r>
              <a:rPr lang="en-US" dirty="0"/>
              <a:t>:"+</a:t>
            </a:r>
            <a:r>
              <a:rPr lang="en-US" dirty="0" err="1"/>
              <a:t>atposition</a:t>
            </a:r>
            <a:r>
              <a:rPr lang="en-US" dirty="0"/>
              <a:t>+"\n </a:t>
            </a:r>
            <a:r>
              <a:rPr lang="en-US" dirty="0" err="1"/>
              <a:t>dotposition</a:t>
            </a:r>
            <a:r>
              <a:rPr lang="en-US" dirty="0"/>
              <a:t>:"+</a:t>
            </a:r>
            <a:r>
              <a:rPr lang="en-US" dirty="0" err="1"/>
              <a:t>dotposition</a:t>
            </a:r>
            <a:r>
              <a:rPr lang="en-US" dirty="0"/>
              <a:t>);  </a:t>
            </a:r>
          </a:p>
          <a:p>
            <a:r>
              <a:rPr lang="en-US" dirty="0"/>
              <a:t>  return false;  </a:t>
            </a:r>
          </a:p>
          <a:p>
            <a:r>
              <a:rPr lang="en-US" dirty="0"/>
              <a:t>  }  </a:t>
            </a:r>
          </a:p>
          <a:p>
            <a:r>
              <a:rPr lang="en-US" dirty="0"/>
              <a:t>}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&lt;form name="</a:t>
            </a:r>
            <a:r>
              <a:rPr lang="en-US" dirty="0" err="1"/>
              <a:t>myform</a:t>
            </a:r>
            <a:r>
              <a:rPr lang="en-US" dirty="0"/>
              <a:t>"  method="post" action="http://</a:t>
            </a:r>
            <a:r>
              <a:rPr lang="en-US" dirty="0" err="1"/>
              <a:t>www.javatpoint.com</a:t>
            </a:r>
            <a:r>
              <a:rPr lang="en-US" dirty="0"/>
              <a:t>/</a:t>
            </a:r>
            <a:r>
              <a:rPr lang="en-US" dirty="0" err="1"/>
              <a:t>javascriptpages</a:t>
            </a:r>
            <a:r>
              <a:rPr lang="en-US" dirty="0"/>
              <a:t>/</a:t>
            </a:r>
            <a:r>
              <a:rPr lang="en-US" dirty="0" err="1"/>
              <a:t>valid.jsp</a:t>
            </a:r>
            <a:r>
              <a:rPr lang="en-US" dirty="0"/>
              <a:t>" </a:t>
            </a:r>
            <a:r>
              <a:rPr lang="en-US" dirty="0" err="1"/>
              <a:t>onsubmit</a:t>
            </a:r>
            <a:r>
              <a:rPr lang="en-US" dirty="0"/>
              <a:t>="return </a:t>
            </a:r>
            <a:r>
              <a:rPr lang="en-US" dirty="0" err="1"/>
              <a:t>validateemail</a:t>
            </a:r>
            <a:r>
              <a:rPr lang="en-US" dirty="0"/>
              <a:t>();"&gt;  </a:t>
            </a:r>
          </a:p>
          <a:p>
            <a:r>
              <a:rPr lang="en-US" dirty="0"/>
              <a:t>Email: &lt;input type="text" name="email"&gt;&lt;</a:t>
            </a:r>
            <a:r>
              <a:rPr lang="en-US" dirty="0" err="1"/>
              <a:t>br</a:t>
            </a:r>
            <a:r>
              <a:rPr lang="en-US" dirty="0"/>
              <a:t>/&gt; 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&lt;input type="submit" value="register"&gt;  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4858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E443F72-C066-7541-B8FF-018BFC0B4927}"/>
              </a:ext>
            </a:extLst>
          </p:cNvPr>
          <p:cNvSpPr txBox="1"/>
          <p:nvPr/>
        </p:nvSpPr>
        <p:spPr>
          <a:xfrm>
            <a:off x="7108371" y="1536573"/>
            <a:ext cx="4419600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VALID EMAIL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3F3DE-5080-E80A-30E5-39DEA9AB0496}"/>
              </a:ext>
            </a:extLst>
          </p:cNvPr>
          <p:cNvSpPr txBox="1"/>
          <p:nvPr/>
        </p:nvSpPr>
        <p:spPr>
          <a:xfrm>
            <a:off x="163286" y="1536573"/>
            <a:ext cx="5812973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INVALID EMAIL 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F9D3C-DD09-32E3-F2E1-D057B0EB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7713"/>
            <a:ext cx="35052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6EF2F-3464-5FC1-13BD-C908B078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7" y="2478314"/>
            <a:ext cx="36703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E5485-DDC7-C890-66B2-4985284DB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2"/>
          <a:stretch/>
        </p:blipFill>
        <p:spPr>
          <a:xfrm>
            <a:off x="283027" y="3693886"/>
            <a:ext cx="5562599" cy="2235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D2BB5B-BD1D-91EF-B830-1CD6D83A7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021" y="2531228"/>
            <a:ext cx="3237158" cy="72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D690E-C6E3-AF17-42DC-9C2C340F5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021" y="3603172"/>
            <a:ext cx="39243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73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BB-DDFB-387F-4855-4C0623E5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525C-9565-796D-085F-597CC34CB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15" y="1858282"/>
            <a:ext cx="11832770" cy="4351338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/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To find out if a checkbox is ticked or not, you can access the checked attribute on the checkbox input. Here's an example: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F91ED-552F-068F-B528-06F26D285641}"/>
              </a:ext>
            </a:extLst>
          </p:cNvPr>
          <p:cNvSpPr txBox="1"/>
          <p:nvPr/>
        </p:nvSpPr>
        <p:spPr>
          <a:xfrm>
            <a:off x="391886" y="3418114"/>
            <a:ext cx="3929743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u="sng" dirty="0">
                <a:effectLst/>
              </a:rPr>
              <a:t>HTML FILE</a:t>
            </a:r>
          </a:p>
          <a:p>
            <a:endParaRPr lang="en-IN" dirty="0"/>
          </a:p>
          <a:p>
            <a:r>
              <a:rPr lang="en-IN" dirty="0">
                <a:effectLst/>
              </a:rPr>
              <a:t>&lt;</a:t>
            </a:r>
            <a:r>
              <a:rPr lang="en-IN" dirty="0"/>
              <a:t>input type=</a:t>
            </a:r>
            <a:r>
              <a:rPr lang="en-IN" dirty="0">
                <a:effectLst/>
              </a:rPr>
              <a:t>"</a:t>
            </a:r>
            <a:r>
              <a:rPr lang="en-IN" dirty="0"/>
              <a:t>checkbox</a:t>
            </a:r>
            <a:r>
              <a:rPr lang="en-IN" dirty="0">
                <a:effectLst/>
              </a:rPr>
              <a:t>"</a:t>
            </a:r>
            <a:r>
              <a:rPr lang="en-IN" dirty="0"/>
              <a:t> id=</a:t>
            </a:r>
            <a:r>
              <a:rPr lang="en-IN" dirty="0">
                <a:effectLst/>
              </a:rPr>
              <a:t>"</a:t>
            </a:r>
            <a:r>
              <a:rPr lang="en-IN" dirty="0"/>
              <a:t>terms</a:t>
            </a:r>
            <a:r>
              <a:rPr lang="en-IN" dirty="0">
                <a:effectLst/>
              </a:rPr>
              <a:t>"&gt;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label for=</a:t>
            </a:r>
            <a:r>
              <a:rPr lang="en-IN" dirty="0">
                <a:effectLst/>
              </a:rPr>
              <a:t>"</a:t>
            </a:r>
            <a:r>
              <a:rPr lang="en-IN" dirty="0"/>
              <a:t>terms</a:t>
            </a:r>
            <a:r>
              <a:rPr lang="en-IN" dirty="0">
                <a:effectLst/>
              </a:rPr>
              <a:t>"&gt;</a:t>
            </a:r>
            <a:r>
              <a:rPr lang="en-IN" dirty="0"/>
              <a:t>I agree to the terms and conditions</a:t>
            </a:r>
            <a:r>
              <a:rPr lang="en-IN" dirty="0">
                <a:effectLst/>
              </a:rPr>
              <a:t>&lt;</a:t>
            </a:r>
            <a:r>
              <a:rPr lang="en-IN" dirty="0"/>
              <a:t>/label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2516B-5BC8-000D-1F8D-5EE8FB5E353E}"/>
              </a:ext>
            </a:extLst>
          </p:cNvPr>
          <p:cNvSpPr txBox="1"/>
          <p:nvPr/>
        </p:nvSpPr>
        <p:spPr>
          <a:xfrm>
            <a:off x="4531178" y="3556613"/>
            <a:ext cx="7271657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u="sng" dirty="0">
                <a:effectLst/>
              </a:rPr>
              <a:t>JAVASCRIPT FILE</a:t>
            </a:r>
          </a:p>
          <a:p>
            <a:r>
              <a:rPr lang="en-IN" dirty="0" err="1">
                <a:effectLst/>
              </a:rPr>
              <a:t>const</a:t>
            </a:r>
            <a:r>
              <a:rPr lang="en-IN" dirty="0"/>
              <a:t> terms = </a:t>
            </a:r>
            <a:r>
              <a:rPr lang="en-IN" dirty="0" err="1">
                <a:effectLst/>
              </a:rPr>
              <a:t>document</a:t>
            </a:r>
            <a:r>
              <a:rPr lang="en-IN" dirty="0" err="1"/>
              <a:t>.getElementById</a:t>
            </a:r>
            <a:r>
              <a:rPr lang="en-IN" dirty="0"/>
              <a:t>('terms');</a:t>
            </a:r>
            <a:br>
              <a:rPr lang="en-IN" dirty="0"/>
            </a:br>
            <a:r>
              <a:rPr lang="en-IN" dirty="0">
                <a:effectLst/>
              </a:rPr>
              <a:t>if</a:t>
            </a:r>
            <a:r>
              <a:rPr lang="en-IN" dirty="0"/>
              <a:t> (!</a:t>
            </a:r>
            <a:r>
              <a:rPr lang="en-IN" dirty="0" err="1"/>
              <a:t>terms.checked</a:t>
            </a:r>
            <a:r>
              <a:rPr lang="en-IN" dirty="0"/>
              <a:t>) {</a:t>
            </a:r>
            <a:br>
              <a:rPr lang="en-IN" dirty="0"/>
            </a:br>
            <a:r>
              <a:rPr lang="en-IN" dirty="0"/>
              <a:t>alert('Please agree to the terms and conditions to proceed further.');</a:t>
            </a:r>
            <a:br>
              <a:rPr lang="en-IN" dirty="0"/>
            </a:br>
            <a:r>
              <a:rPr lang="en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1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C7ED-BCB9-8F73-FC81-0724D603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A9D6-2910-D447-7CC6-409CA8C1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28" y="1509939"/>
            <a:ext cx="11136085" cy="4351338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All popular web browsers support JavaScript as they provide built-in execution environments.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follows the syntax and structure of the C programming language. Thus, it is a structured programming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a weakly typed language, where certain types are implicitly cast (depending on the operation).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an object-oriented programming language that uses prototypes rather than using classes for inheritance.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is a light-weighted and interpreted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is a case-sensitive language.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JavaScript is supportable in several operating systems including, Windows, macOS, etc.</a:t>
            </a:r>
          </a:p>
          <a:p>
            <a:pPr algn="just">
              <a:buFont typeface="+mj-lt"/>
              <a:buAutoNum type="arabicPeriod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It provides good control to the users over the web browsers.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6500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7D0-725D-4129-FE7F-4A7926E6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effectLst/>
              </a:rPr>
              <a:t> SELECT INPUT / DROPDOWN VALIDATION</a:t>
            </a:r>
            <a:br>
              <a:rPr lang="en-IN" b="1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0AA2-9F46-E2C6-4337-9B86267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107167"/>
            <a:ext cx="11756572" cy="5576662"/>
          </a:xfr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IN" sz="2000" b="0" i="0" dirty="0">
                <a:effectLst/>
              </a:rPr>
              <a:t>The </a:t>
            </a:r>
            <a:r>
              <a:rPr lang="en-IN" sz="2000" b="1" i="0" dirty="0">
                <a:effectLst/>
              </a:rPr>
              <a:t>&lt;select&gt;</a:t>
            </a:r>
            <a:r>
              <a:rPr lang="en-IN" sz="2000" b="0" i="0" dirty="0">
                <a:effectLst/>
              </a:rPr>
              <a:t> HTML element is used to create a drop-down list. </a:t>
            </a:r>
          </a:p>
          <a:p>
            <a:pPr algn="l"/>
            <a:r>
              <a:rPr lang="en-IN" sz="2000" b="0" i="0" dirty="0">
                <a:effectLst/>
              </a:rPr>
              <a:t>The </a:t>
            </a:r>
            <a:r>
              <a:rPr lang="en-IN" sz="2000" b="1" i="0" dirty="0">
                <a:effectLst/>
              </a:rPr>
              <a:t>&lt;option&gt; </a:t>
            </a:r>
            <a:r>
              <a:rPr lang="en-IN" sz="2000" b="0" i="0" dirty="0">
                <a:effectLst/>
              </a:rPr>
              <a:t>tags inside the </a:t>
            </a:r>
            <a:r>
              <a:rPr lang="en-IN" sz="2000" b="1" i="0" dirty="0">
                <a:effectLst/>
              </a:rPr>
              <a:t>&lt;select&gt;</a:t>
            </a:r>
            <a:r>
              <a:rPr lang="en-IN" sz="2000" b="0" i="0" dirty="0">
                <a:effectLst/>
              </a:rPr>
              <a:t> element define the available options in the drop-down list.</a:t>
            </a:r>
          </a:p>
          <a:p>
            <a:pPr algn="l"/>
            <a:r>
              <a:rPr lang="en-IN" sz="2000" b="0" i="0" dirty="0">
                <a:effectLst/>
              </a:rPr>
              <a:t> Each of these </a:t>
            </a:r>
            <a:r>
              <a:rPr lang="en-IN" sz="2000" b="1" i="0" dirty="0">
                <a:effectLst/>
              </a:rPr>
              <a:t>&lt;option&gt; </a:t>
            </a:r>
            <a:r>
              <a:rPr lang="en-IN" sz="2000" b="0" i="0" dirty="0">
                <a:effectLst/>
              </a:rPr>
              <a:t>tags have a value attribute associated with them.</a:t>
            </a:r>
          </a:p>
          <a:p>
            <a:pPr algn="l"/>
            <a:r>
              <a:rPr lang="en-IN" sz="2000" b="0" i="0" dirty="0">
                <a:effectLst/>
              </a:rPr>
              <a:t>For the default or initial option, you can set its value to be an empty string so that it'll be deemed as an invalid option. </a:t>
            </a:r>
          </a:p>
          <a:p>
            <a:pPr algn="l"/>
            <a:r>
              <a:rPr lang="en-IN" sz="2000" b="0" i="0" dirty="0">
                <a:effectLst/>
              </a:rPr>
              <a:t>For all the other options, set an appropriate value attribute. </a:t>
            </a:r>
          </a:p>
          <a:p>
            <a:pPr algn="l"/>
            <a:r>
              <a:rPr lang="en-IN" sz="2000" b="0" i="0" dirty="0">
                <a:effectLst/>
              </a:rPr>
              <a:t>Here's an example of how you can validate a </a:t>
            </a:r>
            <a:r>
              <a:rPr lang="en-IN" sz="2000" b="1" i="0" dirty="0">
                <a:effectLst/>
              </a:rPr>
              <a:t>&lt;select&gt; </a:t>
            </a:r>
            <a:r>
              <a:rPr lang="en-IN" sz="2000" b="0" i="0" dirty="0">
                <a:effectLst/>
              </a:rPr>
              <a:t>input element: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0B499-E92C-8CDC-BB27-C044F26D561C}"/>
              </a:ext>
            </a:extLst>
          </p:cNvPr>
          <p:cNvSpPr txBox="1"/>
          <p:nvPr/>
        </p:nvSpPr>
        <p:spPr>
          <a:xfrm>
            <a:off x="381000" y="4266647"/>
            <a:ext cx="5638800" cy="23083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effectLst/>
              </a:rPr>
              <a:t>HTML FILE</a:t>
            </a:r>
          </a:p>
          <a:p>
            <a:endParaRPr lang="en-IN" dirty="0"/>
          </a:p>
          <a:p>
            <a:r>
              <a:rPr lang="en-IN" dirty="0">
                <a:effectLst/>
              </a:rPr>
              <a:t>&lt;</a:t>
            </a:r>
            <a:r>
              <a:rPr lang="en-IN" dirty="0"/>
              <a:t>select id=</a:t>
            </a:r>
            <a:r>
              <a:rPr lang="en-IN" dirty="0">
                <a:effectLst/>
              </a:rPr>
              <a:t>"</a:t>
            </a:r>
            <a:r>
              <a:rPr lang="en-IN" dirty="0"/>
              <a:t>title</a:t>
            </a:r>
            <a:r>
              <a:rPr lang="en-IN" dirty="0">
                <a:effectLst/>
              </a:rPr>
              <a:t>"</a:t>
            </a:r>
            <a:r>
              <a:rPr lang="en-IN" dirty="0"/>
              <a:t> required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""&gt;</a:t>
            </a:r>
            <a:r>
              <a:rPr lang="en-IN" dirty="0"/>
              <a:t>Select One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Mr</a:t>
            </a:r>
            <a:r>
              <a:rPr lang="en-IN" dirty="0">
                <a:effectLst/>
              </a:rPr>
              <a:t>"&gt;</a:t>
            </a:r>
            <a:r>
              <a:rPr lang="en-IN" dirty="0"/>
              <a:t>Mr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Mrs</a:t>
            </a:r>
            <a:r>
              <a:rPr lang="en-IN" dirty="0">
                <a:effectLst/>
              </a:rPr>
              <a:t>"&gt;</a:t>
            </a:r>
            <a:r>
              <a:rPr lang="en-IN" dirty="0"/>
              <a:t>Mrs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option value=</a:t>
            </a:r>
            <a:r>
              <a:rPr lang="en-IN" dirty="0">
                <a:effectLst/>
              </a:rPr>
              <a:t>"</a:t>
            </a:r>
            <a:r>
              <a:rPr lang="en-IN" dirty="0"/>
              <a:t>Ms</a:t>
            </a:r>
            <a:r>
              <a:rPr lang="en-IN" dirty="0">
                <a:effectLst/>
              </a:rPr>
              <a:t>"&gt;</a:t>
            </a:r>
            <a:r>
              <a:rPr lang="en-IN" dirty="0"/>
              <a:t>Ms</a:t>
            </a:r>
            <a:r>
              <a:rPr lang="en-IN" dirty="0">
                <a:effectLst/>
              </a:rPr>
              <a:t>&lt;</a:t>
            </a:r>
            <a:r>
              <a:rPr lang="en-IN" dirty="0"/>
              <a:t>/option</a:t>
            </a:r>
            <a:r>
              <a:rPr lang="en-IN" dirty="0">
                <a:effectLst/>
              </a:rPr>
              <a:t>&gt;</a:t>
            </a:r>
            <a:br>
              <a:rPr lang="en-IN" dirty="0"/>
            </a:br>
            <a:r>
              <a:rPr lang="en-IN" dirty="0">
                <a:effectLst/>
              </a:rPr>
              <a:t>&lt;</a:t>
            </a:r>
            <a:r>
              <a:rPr lang="en-IN" dirty="0"/>
              <a:t>/select</a:t>
            </a:r>
            <a:r>
              <a:rPr lang="en-IN" dirty="0">
                <a:effectLst/>
              </a:rPr>
              <a:t>&gt;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D3C89-7CC7-ECC4-4E3E-B51599BDCC46}"/>
              </a:ext>
            </a:extLst>
          </p:cNvPr>
          <p:cNvSpPr txBox="1"/>
          <p:nvPr/>
        </p:nvSpPr>
        <p:spPr>
          <a:xfrm>
            <a:off x="7260772" y="5012169"/>
            <a:ext cx="4593771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b="1" u="sng" dirty="0"/>
              <a:t>JAVASCRIPT FILE</a:t>
            </a:r>
            <a:endParaRPr lang="en-IN" b="1" u="sng" dirty="0">
              <a:effectLst/>
            </a:endParaRPr>
          </a:p>
          <a:p>
            <a:r>
              <a:rPr lang="en-IN" dirty="0" err="1">
                <a:effectLst/>
              </a:rPr>
              <a:t>const</a:t>
            </a:r>
            <a:r>
              <a:rPr lang="en-IN" dirty="0"/>
              <a:t> title = </a:t>
            </a:r>
            <a:r>
              <a:rPr lang="en-IN" dirty="0" err="1">
                <a:effectLst/>
              </a:rPr>
              <a:t>document</a:t>
            </a:r>
            <a:r>
              <a:rPr lang="en-IN" dirty="0" err="1"/>
              <a:t>.getElementById</a:t>
            </a:r>
            <a:r>
              <a:rPr lang="en-IN" dirty="0"/>
              <a:t>('title');</a:t>
            </a:r>
            <a:br>
              <a:rPr lang="en-IN" dirty="0"/>
            </a:br>
            <a:r>
              <a:rPr lang="en-IN" dirty="0">
                <a:effectLst/>
              </a:rPr>
              <a:t>if</a:t>
            </a:r>
            <a:r>
              <a:rPr lang="en-IN" dirty="0"/>
              <a:t> (</a:t>
            </a:r>
            <a:r>
              <a:rPr lang="en-IN" dirty="0" err="1"/>
              <a:t>title.value</a:t>
            </a:r>
            <a:r>
              <a:rPr lang="en-IN" dirty="0"/>
              <a:t> = "") {</a:t>
            </a:r>
            <a:br>
              <a:rPr lang="en-IN" dirty="0"/>
            </a:br>
            <a:r>
              <a:rPr lang="en-IN" dirty="0"/>
              <a:t>alert('Please select a title');</a:t>
            </a:r>
            <a:br>
              <a:rPr lang="en-IN" dirty="0"/>
            </a:br>
            <a:r>
              <a:rPr lang="en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8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093-F17B-92A3-8B30-E5976F4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C4CA-8E29-0C1E-657A-6496333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EXECUTE THE FORM VALIDATION CODE.</a:t>
            </a:r>
          </a:p>
          <a:p>
            <a:r>
              <a:rPr lang="en-US" dirty="0"/>
              <a:t>IMPLEMENT FORM VALIDATION ON ALL PAGES OF YOUR PROJECT </a:t>
            </a:r>
          </a:p>
        </p:txBody>
      </p:sp>
    </p:spTree>
    <p:extLst>
      <p:ext uri="{BB962C8B-B14F-4D97-AF65-F5344CB8AC3E}">
        <p14:creationId xmlns:p14="http://schemas.microsoft.com/office/powerpoint/2010/main" val="212065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D5E3-D6FF-51BE-0061-9964912E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>APPLICATION OF 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1399-A495-8712-1F53-A5B155AB846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</a:rPr>
              <a:t>JavaScript is used to create interactive websites. It is mainly used for:</a:t>
            </a:r>
          </a:p>
          <a:p>
            <a:pPr marL="0" indent="0" algn="just">
              <a:buNone/>
            </a:pPr>
            <a:endParaRPr lang="en-IN" sz="2000" b="0" i="0" dirty="0">
              <a:solidFill>
                <a:srgbClr val="333333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Client-side validation,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Dynamic drop-down menus,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date and time,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pop-up windows and dialog boxes (like an alert dialog box, confirm dialog box and prompt dialog box),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</a:rPr>
              <a:t>Displaying clocks etc.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45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048F-DD3A-8246-37F2-672E1D25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0" i="0" dirty="0">
                <a:solidFill>
                  <a:srgbClr val="610B38"/>
                </a:solidFill>
                <a:effectLst/>
                <a:latin typeface="erdana"/>
              </a:rPr>
              <a:t>JAVASCRIPT EXAMPLE</a:t>
            </a:r>
            <a:br>
              <a:rPr lang="en-IN" sz="4000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1B70-C399-A26E-0757-5B17F3AE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14" y="1027906"/>
            <a:ext cx="11680372" cy="50339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</a:rPr>
              <a:t>JavaScript provides 3 places to put the JavaScript code: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within body tag,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within head tag and </a:t>
            </a:r>
          </a:p>
          <a:p>
            <a:r>
              <a:rPr lang="en-IN" sz="2000" b="0" i="0" dirty="0">
                <a:solidFill>
                  <a:srgbClr val="333333"/>
                </a:solidFill>
                <a:effectLst/>
              </a:rPr>
              <a:t>external JavaScript file.</a:t>
            </a:r>
          </a:p>
          <a:p>
            <a:endParaRPr lang="en-IN" sz="2000" dirty="0">
              <a:solidFill>
                <a:srgbClr val="333333"/>
              </a:solidFill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F7030-3F5B-4EB1-CF2D-73E6C5467B93}"/>
              </a:ext>
            </a:extLst>
          </p:cNvPr>
          <p:cNvSpPr txBox="1"/>
          <p:nvPr/>
        </p:nvSpPr>
        <p:spPr>
          <a:xfrm>
            <a:off x="3298373" y="1475834"/>
            <a:ext cx="8490856" cy="44012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&lt;script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</a:t>
            </a:r>
            <a:r>
              <a:rPr lang="en-IN" sz="2000" b="0" i="0" dirty="0">
                <a:solidFill>
                  <a:srgbClr val="FF0000"/>
                </a:solidFill>
                <a:effectLst/>
                <a:latin typeface="Gill Sans Nova Light" panose="020B0602020104020203" pitchFamily="34" charset="0"/>
              </a:rPr>
              <a:t>type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=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"text/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javascript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Gill Sans Nova Light" panose="020B0602020104020203" pitchFamily="34" charset="0"/>
              </a:rPr>
              <a:t>"</a:t>
            </a:r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&gt;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 </a:t>
            </a:r>
          </a:p>
          <a:p>
            <a:pPr algn="just"/>
            <a:r>
              <a:rPr lang="en-IN" sz="2000" b="0" i="0" dirty="0" err="1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document.write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("JavaScript is a simple language for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javatpoint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learners");  </a:t>
            </a:r>
          </a:p>
          <a:p>
            <a:pPr algn="just"/>
            <a:r>
              <a:rPr lang="en-IN" sz="2000" b="1" i="0" dirty="0">
                <a:solidFill>
                  <a:srgbClr val="006699"/>
                </a:solidFill>
                <a:effectLst/>
                <a:latin typeface="Gill Sans Nova Light" panose="020B0602020104020203" pitchFamily="34" charset="0"/>
              </a:rPr>
              <a:t>&lt;/script&gt;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Gill Sans Nova Light" panose="020B0602020104020203" pitchFamily="34" charset="0"/>
              </a:rPr>
              <a:t>  </a:t>
            </a:r>
          </a:p>
          <a:p>
            <a:pPr algn="just"/>
            <a:endParaRPr lang="en-IN" sz="2000" b="1" dirty="0">
              <a:solidFill>
                <a:srgbClr val="000000"/>
              </a:solidFill>
              <a:latin typeface="Gill Sans Nova Light" panose="020B0602020104020203" pitchFamily="34" charset="0"/>
            </a:endParaRPr>
          </a:p>
          <a:p>
            <a:pPr algn="just"/>
            <a:r>
              <a:rPr lang="en-IN" sz="2000" b="1" dirty="0">
                <a:solidFill>
                  <a:srgbClr val="000000"/>
                </a:solidFill>
                <a:latin typeface="Gill Sans Nova Light" panose="020B0602020104020203" pitchFamily="34" charset="0"/>
              </a:rPr>
              <a:t>OUTPUT:-</a:t>
            </a:r>
            <a:endParaRPr lang="en-IN" sz="2000" b="1" i="0" dirty="0">
              <a:solidFill>
                <a:srgbClr val="000000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dirty="0">
              <a:solidFill>
                <a:srgbClr val="000000"/>
              </a:solidFill>
              <a:latin typeface="Gill Sans Nova Light" panose="020B0602020104020203" pitchFamily="34" charset="0"/>
            </a:endParaRP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b="0" i="0" dirty="0">
              <a:solidFill>
                <a:srgbClr val="333333"/>
              </a:solidFill>
              <a:effectLst/>
              <a:latin typeface="Gill Sans Nova Light" panose="020B0602020104020203" pitchFamily="34" charset="0"/>
            </a:endParaRPr>
          </a:p>
          <a:p>
            <a:pPr algn="just"/>
            <a:endParaRPr lang="en-IN" sz="2000" dirty="0">
              <a:solidFill>
                <a:srgbClr val="333333"/>
              </a:solidFill>
              <a:latin typeface="Gill Sans Nova Light" panose="020B0602020104020203" pitchFamily="34" charset="0"/>
            </a:endParaRP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script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tag specifies that we are using JavaScript.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text/</a:t>
            </a:r>
            <a:r>
              <a:rPr lang="en-IN" sz="2000" b="1" i="0" dirty="0" err="1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javascript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is the content type that provides information to the browser about the data.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The </a:t>
            </a:r>
            <a:r>
              <a:rPr lang="en-IN" sz="2000" b="1" i="0" dirty="0" err="1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document.write</a:t>
            </a:r>
            <a:r>
              <a:rPr lang="en-IN" sz="2000" b="1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()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Gill Sans Nova Light" panose="020B0602020104020203" pitchFamily="34" charset="0"/>
              </a:rPr>
              <a:t> function is used to display dynamic content through JavaScript. </a:t>
            </a:r>
            <a:endParaRPr lang="en-US" sz="2000" dirty="0">
              <a:latin typeface="Gill Sans Nova Light" panose="020B06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FA5E-EF1B-9A05-85C0-8785A91C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14" y="3244551"/>
            <a:ext cx="5384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6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21FE-86EA-8999-7690-E4EE5A77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58297"/>
            <a:ext cx="11908971" cy="1325563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610B38"/>
                </a:solidFill>
                <a:effectLst/>
              </a:rPr>
              <a:t>JAVASCRIPT EXAMPLE : CODE BETWEEN THE BODY TAG</a:t>
            </a:r>
            <a:br>
              <a:rPr lang="en-IN" b="0" i="0" dirty="0">
                <a:solidFill>
                  <a:srgbClr val="610B38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8ADC-E1D3-CBD5-AF23-735E170C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" y="1390196"/>
            <a:ext cx="10515600" cy="435133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inter-regular"/>
              </a:rPr>
              <a:t>A simple example of JavaScript that displays alert dialog box.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04F7E-517B-DF0B-D6DB-B70F412F559A}"/>
              </a:ext>
            </a:extLst>
          </p:cNvPr>
          <p:cNvSpPr txBox="1"/>
          <p:nvPr/>
        </p:nvSpPr>
        <p:spPr>
          <a:xfrm>
            <a:off x="2645229" y="2985631"/>
            <a:ext cx="3243943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&lt;html&gt;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 </a:t>
            </a:r>
          </a:p>
          <a:p>
            <a:r>
              <a:rPr lang="en-US" dirty="0"/>
              <a:t> alert("Hello </a:t>
            </a:r>
            <a:r>
              <a:rPr lang="en-US" dirty="0" err="1"/>
              <a:t>Javatpoint</a:t>
            </a:r>
            <a:r>
              <a:rPr lang="en-US" dirty="0"/>
              <a:t>");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&lt;/body&gt;  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09035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6313-A46F-7DAD-2C20-19265041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60" y="125640"/>
            <a:ext cx="11713026" cy="1278618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610B38"/>
                </a:solidFill>
                <a:effectLst/>
              </a:rPr>
              <a:t>JAVASCRIPT EXAMPLE : CODE BETWEEN THE HEAD TAG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8D14-A827-6381-C6D1-1AA069F0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253330"/>
            <a:ext cx="11658599" cy="537606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Let’s see the same example of displaying alert dialog box of JavaScript that is contained inside the head tag.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In this example, we are creating a function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msg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(). To create function in JavaScript, you need to write function with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function_name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 as given below.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To call function, you need to work on event. </a:t>
            </a:r>
          </a:p>
          <a:p>
            <a:pPr algn="just"/>
            <a:r>
              <a:rPr lang="en-IN" sz="2000" b="0" i="0" dirty="0">
                <a:solidFill>
                  <a:srgbClr val="333333"/>
                </a:solidFill>
                <a:effectLst/>
              </a:rPr>
              <a:t>Here we are using onclick event to call </a:t>
            </a:r>
            <a:r>
              <a:rPr lang="en-IN" sz="2000" b="0" i="0" dirty="0" err="1">
                <a:solidFill>
                  <a:srgbClr val="333333"/>
                </a:solidFill>
                <a:effectLst/>
              </a:rPr>
              <a:t>msg</a:t>
            </a:r>
            <a:r>
              <a:rPr lang="en-IN" sz="2000" b="0" i="0" dirty="0">
                <a:solidFill>
                  <a:srgbClr val="333333"/>
                </a:solidFill>
                <a:effectLst/>
              </a:rPr>
              <a:t>() function.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B6303-9ADF-E638-21E5-5A3A6745A6FC}"/>
              </a:ext>
            </a:extLst>
          </p:cNvPr>
          <p:cNvSpPr txBox="1"/>
          <p:nvPr/>
        </p:nvSpPr>
        <p:spPr>
          <a:xfrm>
            <a:off x="6477001" y="2245558"/>
            <a:ext cx="5279571" cy="424731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&lt;html&gt;  </a:t>
            </a:r>
          </a:p>
          <a:p>
            <a:r>
              <a:rPr lang="en-US" dirty="0"/>
              <a:t>&lt;head&gt;  </a:t>
            </a:r>
          </a:p>
          <a:p>
            <a:r>
              <a:rPr lang="en-US" dirty="0"/>
              <a:t>&lt;script type="text/</a:t>
            </a:r>
            <a:r>
              <a:rPr lang="en-US" dirty="0" err="1"/>
              <a:t>javascript</a:t>
            </a:r>
            <a:r>
              <a:rPr lang="en-US" dirty="0"/>
              <a:t>"&gt;  </a:t>
            </a:r>
          </a:p>
          <a:p>
            <a:r>
              <a:rPr lang="en-US" dirty="0"/>
              <a:t>function msg(){  </a:t>
            </a:r>
          </a:p>
          <a:p>
            <a:r>
              <a:rPr lang="en-US" dirty="0"/>
              <a:t> alert("Hello </a:t>
            </a:r>
            <a:r>
              <a:rPr lang="en-US" dirty="0" err="1"/>
              <a:t>Javatpoint</a:t>
            </a:r>
            <a:r>
              <a:rPr lang="en-US" dirty="0"/>
              <a:t>");  </a:t>
            </a:r>
          </a:p>
          <a:p>
            <a:r>
              <a:rPr lang="en-US" dirty="0"/>
              <a:t>}  </a:t>
            </a:r>
          </a:p>
          <a:p>
            <a:r>
              <a:rPr lang="en-US" dirty="0"/>
              <a:t>&lt;/script&gt;  </a:t>
            </a:r>
          </a:p>
          <a:p>
            <a:r>
              <a:rPr lang="en-US" dirty="0"/>
              <a:t>&lt;/head&gt;  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&lt;p&gt;Welcome to </a:t>
            </a:r>
            <a:r>
              <a:rPr lang="en-US" dirty="0" err="1"/>
              <a:t>Javascript</a:t>
            </a:r>
            <a:r>
              <a:rPr lang="en-US" dirty="0"/>
              <a:t>&lt;/p&gt;  </a:t>
            </a:r>
          </a:p>
          <a:p>
            <a:r>
              <a:rPr lang="en-US" dirty="0"/>
              <a:t>&lt;form&gt;  </a:t>
            </a:r>
          </a:p>
          <a:p>
            <a:r>
              <a:rPr lang="en-US" dirty="0"/>
              <a:t>&lt;input type="button" value="click" onclick="msg()"/&gt;  </a:t>
            </a:r>
          </a:p>
          <a:p>
            <a:r>
              <a:rPr lang="en-US" dirty="0"/>
              <a:t>&lt;/form&gt;  </a:t>
            </a:r>
          </a:p>
          <a:p>
            <a:r>
              <a:rPr lang="en-US" dirty="0"/>
              <a:t>&lt;/body&gt;  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53006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FF631E-C28A-78F1-36A9-1EABB627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873824"/>
            <a:ext cx="11658599" cy="591047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IN" sz="2000" i="0" dirty="0">
                <a:effectLst/>
              </a:rPr>
              <a:t>We can create external JavaScript file and embed it in many html page.</a:t>
            </a:r>
          </a:p>
          <a:p>
            <a:pPr algn="just"/>
            <a:r>
              <a:rPr lang="en-IN" sz="2000" i="0" dirty="0">
                <a:effectLst/>
              </a:rPr>
              <a:t>It provides code re usability because single JavaScript file can be used in several html pages.</a:t>
            </a:r>
          </a:p>
          <a:p>
            <a:pPr algn="just"/>
            <a:r>
              <a:rPr lang="en-IN" sz="2000" i="0" dirty="0">
                <a:effectLst/>
              </a:rPr>
              <a:t>An external JavaScript file must be saved by .</a:t>
            </a:r>
            <a:r>
              <a:rPr lang="en-IN" sz="2000" i="0" dirty="0" err="1">
                <a:effectLst/>
              </a:rPr>
              <a:t>js</a:t>
            </a:r>
            <a:r>
              <a:rPr lang="en-IN" sz="2000" i="0" dirty="0">
                <a:effectLst/>
              </a:rPr>
              <a:t> extension. It is recommended to embed all JavaScript files into a single file. It increases the speed of the webpage.</a:t>
            </a:r>
          </a:p>
          <a:p>
            <a:pPr algn="just"/>
            <a:r>
              <a:rPr lang="en-IN" sz="2000" i="0" dirty="0">
                <a:effectLst/>
              </a:rPr>
              <a:t>Let's create an external </a:t>
            </a:r>
            <a:r>
              <a:rPr lang="en-IN" sz="2000" i="0" u="none" strike="noStrike" dirty="0">
                <a:effectLst/>
              </a:rPr>
              <a:t>JavaScript</a:t>
            </a:r>
            <a:r>
              <a:rPr lang="en-IN" sz="2000" i="0" dirty="0">
                <a:effectLst/>
              </a:rPr>
              <a:t> file that prints Hello </a:t>
            </a:r>
            <a:r>
              <a:rPr lang="en-IN" sz="2000" i="0" dirty="0" err="1">
                <a:effectLst/>
              </a:rPr>
              <a:t>Javatpoint</a:t>
            </a:r>
            <a:r>
              <a:rPr lang="en-IN" sz="2000" i="0" dirty="0">
                <a:effectLst/>
              </a:rPr>
              <a:t> in a alert dialog box.</a:t>
            </a:r>
          </a:p>
          <a:p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211F48-9A90-C2D3-F002-8C05B569BB7D}"/>
              </a:ext>
            </a:extLst>
          </p:cNvPr>
          <p:cNvSpPr txBox="1">
            <a:spLocks/>
          </p:cNvSpPr>
          <p:nvPr/>
        </p:nvSpPr>
        <p:spPr>
          <a:xfrm>
            <a:off x="631374" y="73706"/>
            <a:ext cx="5910940" cy="527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610B38"/>
                </a:solidFill>
              </a:rPr>
              <a:t>EXTERNAL JAVASCRIPT FILE</a:t>
            </a: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BB223-CE20-05CE-C909-2950DE4988FC}"/>
              </a:ext>
            </a:extLst>
          </p:cNvPr>
          <p:cNvSpPr txBox="1"/>
          <p:nvPr/>
        </p:nvSpPr>
        <p:spPr>
          <a:xfrm>
            <a:off x="533400" y="3429000"/>
            <a:ext cx="4517572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message.js</a:t>
            </a:r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endParaRPr lang="en-IN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function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msg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(){  </a:t>
            </a: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alert("Hello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inter-regular"/>
              </a:rPr>
              <a:t>Javatpoint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");  </a:t>
            </a:r>
          </a:p>
          <a:p>
            <a:pPr algn="just"/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7E55F-9E3E-4233-ADF2-64A40A4EDAE1}"/>
              </a:ext>
            </a:extLst>
          </p:cNvPr>
          <p:cNvSpPr txBox="1"/>
          <p:nvPr/>
        </p:nvSpPr>
        <p:spPr>
          <a:xfrm>
            <a:off x="6095999" y="2726362"/>
            <a:ext cx="5715000" cy="39703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 err="1">
                <a:solidFill>
                  <a:srgbClr val="006699"/>
                </a:solidFill>
                <a:effectLst/>
                <a:latin typeface="inter-regular"/>
              </a:rPr>
              <a:t>Index.html</a:t>
            </a:r>
            <a:endParaRPr lang="en-IN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algn="just"/>
            <a:endParaRPr lang="en-IN" b="1" i="0" dirty="0">
              <a:solidFill>
                <a:srgbClr val="006699"/>
              </a:solidFill>
              <a:effectLst/>
              <a:latin typeface="inter-regular"/>
            </a:endParaRP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&lt;html&gt;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&lt;head&gt;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&lt;script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type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"text/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javascript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inter-regular"/>
              </a:rPr>
              <a:t>src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message.js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&gt;&lt;/script&gt;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&lt;/head&gt;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&lt;body&gt;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&lt;p&gt;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Welcome to JavaScript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&lt;/p&gt;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&lt;form&gt;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&lt;input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type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"button"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value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"click"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b="0" i="0" dirty="0">
                <a:solidFill>
                  <a:srgbClr val="FF0000"/>
                </a:solidFill>
                <a:effectLst/>
                <a:latin typeface="inter-regular"/>
              </a:rPr>
              <a:t>onclick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=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b="0" i="0" dirty="0" err="1">
                <a:solidFill>
                  <a:srgbClr val="0000FF"/>
                </a:solidFill>
                <a:effectLst/>
                <a:latin typeface="inter-regular"/>
              </a:rPr>
              <a:t>msg</a:t>
            </a:r>
            <a:r>
              <a:rPr lang="en-IN" b="0" i="0" dirty="0">
                <a:solidFill>
                  <a:srgbClr val="0000FF"/>
                </a:solidFill>
                <a:effectLst/>
                <a:latin typeface="inter-regular"/>
              </a:rPr>
              <a:t>()"</a:t>
            </a:r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/&gt;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&lt;/form&gt;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&lt;/body&gt;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b="1" i="0" dirty="0">
                <a:solidFill>
                  <a:srgbClr val="006699"/>
                </a:solidFill>
                <a:effectLst/>
                <a:latin typeface="inter-regular"/>
              </a:rPr>
              <a:t>&lt;/html&gt;</a:t>
            </a:r>
            <a:r>
              <a:rPr lang="en-IN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7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0BE5-CF0F-C41D-E21B-445ED2B9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3051175"/>
            <a:ext cx="4324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PROGRAMS USING JAVASCRIPT</a:t>
            </a:r>
          </a:p>
        </p:txBody>
      </p:sp>
      <p:pic>
        <p:nvPicPr>
          <p:cNvPr id="6146" name="Picture 2" descr="Basics of Javascript">
            <a:extLst>
              <a:ext uri="{FF2B5EF4-FFF2-40B4-BE49-F238E27FC236}">
                <a16:creationId xmlns:a16="http://schemas.microsoft.com/office/drawing/2014/main" id="{9CD0842F-0C42-DADA-4B4A-79279BAC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762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2458</Words>
  <Application>Microsoft Macintosh PowerPoint</Application>
  <PresentationFormat>Widescreen</PresentationFormat>
  <Paragraphs>337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erdana</vt:lpstr>
      <vt:lpstr>Gill Sans Nova Light</vt:lpstr>
      <vt:lpstr>inter-regular</vt:lpstr>
      <vt:lpstr>Roboto</vt:lpstr>
      <vt:lpstr>Office Theme</vt:lpstr>
      <vt:lpstr>WEB PROGRAMMING LAB   JAVASCRIPT</vt:lpstr>
      <vt:lpstr>BASICS OF JAVASCRIPT</vt:lpstr>
      <vt:lpstr>FEATURES OF JAVASCRIPT</vt:lpstr>
      <vt:lpstr>APPLICATION OF JAVASCRIPT</vt:lpstr>
      <vt:lpstr>JAVASCRIPT EXAMPLE </vt:lpstr>
      <vt:lpstr>JAVASCRIPT EXAMPLE : CODE BETWEEN THE BODY TAG </vt:lpstr>
      <vt:lpstr>JAVASCRIPT EXAMPLE : CODE BETWEEN THE HEAD TAG</vt:lpstr>
      <vt:lpstr>PowerPoint Presentation</vt:lpstr>
      <vt:lpstr>PROGRAMS USING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 FORM VALIDATION </vt:lpstr>
      <vt:lpstr>JAVASCRIPT FORM VALIDATION </vt:lpstr>
      <vt:lpstr>JAVASCRIPT FORM VALIDATION EXAMPLE</vt:lpstr>
      <vt:lpstr>JAVASCRIPT FORM VALIDATION EXAMPLE</vt:lpstr>
      <vt:lpstr>JAVASCRIPT RETYPE PASSWORD FORM EXAMPLE</vt:lpstr>
      <vt:lpstr>JavaScript Number Validation</vt:lpstr>
      <vt:lpstr>JavaScript validation with image </vt:lpstr>
      <vt:lpstr>PowerPoint Presentation</vt:lpstr>
      <vt:lpstr>PowerPoint Presentation</vt:lpstr>
      <vt:lpstr>JavaScript email validation </vt:lpstr>
      <vt:lpstr>PowerPoint Presentation</vt:lpstr>
      <vt:lpstr>PowerPoint Presentation</vt:lpstr>
      <vt:lpstr>CHECKBOX VALIDATION</vt:lpstr>
      <vt:lpstr> SELECT INPUT / DROPDOWN VALIDATION </vt:lpstr>
      <vt:lpstr>QUESTION.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Pratikshya Sharma</dc:creator>
  <cp:lastModifiedBy>Pratikshya Sharma</cp:lastModifiedBy>
  <cp:revision>94</cp:revision>
  <dcterms:created xsi:type="dcterms:W3CDTF">2022-11-06T11:44:35Z</dcterms:created>
  <dcterms:modified xsi:type="dcterms:W3CDTF">2022-11-07T03:49:59Z</dcterms:modified>
</cp:coreProperties>
</file>